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9"/>
  </p:notesMasterIdLst>
  <p:sldIdLst>
    <p:sldId id="256" r:id="rId4"/>
    <p:sldId id="258" r:id="rId5"/>
    <p:sldId id="302" r:id="rId6"/>
    <p:sldId id="281" r:id="rId7"/>
    <p:sldId id="300" r:id="rId8"/>
    <p:sldId id="259" r:id="rId9"/>
    <p:sldId id="285" r:id="rId10"/>
    <p:sldId id="260" r:id="rId11"/>
    <p:sldId id="273" r:id="rId12"/>
    <p:sldId id="272" r:id="rId13"/>
    <p:sldId id="292" r:id="rId14"/>
    <p:sldId id="293" r:id="rId15"/>
    <p:sldId id="289" r:id="rId16"/>
    <p:sldId id="276" r:id="rId17"/>
    <p:sldId id="275" r:id="rId18"/>
    <p:sldId id="277" r:id="rId19"/>
    <p:sldId id="278" r:id="rId20"/>
    <p:sldId id="271" r:id="rId21"/>
    <p:sldId id="265" r:id="rId22"/>
    <p:sldId id="267" r:id="rId23"/>
    <p:sldId id="269" r:id="rId24"/>
    <p:sldId id="261" r:id="rId25"/>
    <p:sldId id="294" r:id="rId26"/>
    <p:sldId id="296" r:id="rId27"/>
    <p:sldId id="25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2" autoAdjust="0"/>
  </p:normalViewPr>
  <p:slideViewPr>
    <p:cSldViewPr>
      <p:cViewPr>
        <p:scale>
          <a:sx n="50" d="100"/>
          <a:sy n="50" d="100"/>
        </p:scale>
        <p:origin x="-13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oncaelena\Desktop\Nuovo%20Foglio%20di%20lavoro%20di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7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Foglio1!$A$2:$A$9</c:f>
              <c:strCache>
                <c:ptCount val="8"/>
                <c:pt idx="0">
                  <c:v>S100</c:v>
                </c:pt>
                <c:pt idx="1">
                  <c:v>EMA </c:v>
                </c:pt>
                <c:pt idx="2">
                  <c:v>CK</c:v>
                </c:pt>
                <c:pt idx="3">
                  <c:v>HHF35</c:v>
                </c:pt>
                <c:pt idx="4">
                  <c:v>ACTIN</c:v>
                </c:pt>
                <c:pt idx="5">
                  <c:v>CALP</c:v>
                </c:pt>
                <c:pt idx="6">
                  <c:v>p63</c:v>
                </c:pt>
                <c:pt idx="7">
                  <c:v>GFAP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72</c:v>
                </c:pt>
                <c:pt idx="1">
                  <c:v>64</c:v>
                </c:pt>
                <c:pt idx="2">
                  <c:v>45</c:v>
                </c:pt>
                <c:pt idx="3">
                  <c:v>40</c:v>
                </c:pt>
                <c:pt idx="4">
                  <c:v>27</c:v>
                </c:pt>
                <c:pt idx="5">
                  <c:v>27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</c:ser>
        <c:shape val="cylinder"/>
        <c:axId val="79556992"/>
        <c:axId val="79558528"/>
        <c:axId val="0"/>
      </c:bar3DChart>
      <c:catAx>
        <c:axId val="795569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79558528"/>
        <c:crosses val="autoZero"/>
        <c:auto val="1"/>
        <c:lblAlgn val="ctr"/>
        <c:lblOffset val="100"/>
      </c:catAx>
      <c:valAx>
        <c:axId val="79558528"/>
        <c:scaling>
          <c:orientation val="minMax"/>
          <c:max val="100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79556992"/>
        <c:crosses val="max"/>
        <c:crossBetween val="between"/>
        <c:majorUnit val="20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34D2-98C1-4798-9551-D7443E23958F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9E8A-3FAB-4ED3-A346-90C84F4F99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the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scientific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commitee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opportunity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 on myoepithelioma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soft </a:t>
            </a:r>
            <a:r>
              <a:rPr lang="it-IT" baseline="0" dirty="0" err="1" smtClean="0"/>
              <a:t>tissue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smtClean="0"/>
              <a:t>Myoepithelioma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rare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actually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recent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contributes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raise</a:t>
            </a:r>
            <a:r>
              <a:rPr lang="it-IT" baseline="0" dirty="0" smtClean="0"/>
              <a:t> the interest </a:t>
            </a:r>
            <a:r>
              <a:rPr lang="it-IT" baseline="0" dirty="0" err="1" smtClean="0"/>
              <a:t>upon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figure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immunophenotype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profile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confirmed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reproduced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already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published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positivity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S100, </a:t>
            </a:r>
            <a:r>
              <a:rPr lang="it-IT" baseline="0" dirty="0" err="1" smtClean="0"/>
              <a:t>keratins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muscolar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markers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pattern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cystic</a:t>
            </a:r>
            <a:r>
              <a:rPr lang="it-IT" dirty="0" smtClean="0"/>
              <a:t> </a:t>
            </a:r>
            <a:r>
              <a:rPr lang="it-IT" dirty="0" err="1" smtClean="0"/>
              <a:t>cavity</a:t>
            </a:r>
            <a:r>
              <a:rPr lang="it-IT" dirty="0" smtClean="0"/>
              <a:t> </a:t>
            </a:r>
            <a:r>
              <a:rPr lang="it-IT" dirty="0" err="1" smtClean="0"/>
              <a:t>reminiscent</a:t>
            </a:r>
            <a:r>
              <a:rPr lang="it-IT" dirty="0" smtClean="0"/>
              <a:t> 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synovial</a:t>
            </a:r>
            <a:r>
              <a:rPr lang="it-IT" dirty="0" smtClean="0"/>
              <a:t> sarcoma</a:t>
            </a:r>
            <a:r>
              <a:rPr lang="it-IT" baseline="0" dirty="0" smtClean="0"/>
              <a:t> (2 ),</a:t>
            </a:r>
            <a:r>
              <a:rPr lang="it-IT" baseline="0" dirty="0" err="1" smtClean="0"/>
              <a:t>nodular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growth</a:t>
            </a:r>
            <a:r>
              <a:rPr lang="it-IT" baseline="0" dirty="0" smtClean="0"/>
              <a:t> ( 3 ), </a:t>
            </a:r>
            <a:r>
              <a:rPr lang="it-IT" baseline="0" dirty="0" err="1" smtClean="0"/>
              <a:t>overgrowth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hyalinized</a:t>
            </a:r>
            <a:r>
              <a:rPr lang="it-IT" baseline="0" dirty="0" smtClean="0"/>
              <a:t> stroma (5,  6), and </a:t>
            </a:r>
            <a:r>
              <a:rPr lang="it-IT" baseline="0" dirty="0" err="1" smtClean="0"/>
              <a:t>giant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rosettes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embedded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collagenous</a:t>
            </a:r>
            <a:r>
              <a:rPr lang="it-IT" baseline="0" dirty="0" smtClean="0"/>
              <a:t> stroma </a:t>
            </a:r>
            <a:r>
              <a:rPr lang="it-IT" baseline="0" dirty="0" err="1" smtClean="0"/>
              <a:t>reminiscent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low-grade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fibromixoid</a:t>
            </a:r>
            <a:r>
              <a:rPr lang="it-IT" baseline="0" dirty="0" smtClean="0"/>
              <a:t> sarcoma (6).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CC98E-E3B4-430B-8902-DE5C9F0CDF4E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Mioepitel</a:t>
            </a:r>
            <a:r>
              <a:rPr lang="it-IT" dirty="0" smtClean="0"/>
              <a:t> positivi   letizia, </a:t>
            </a:r>
            <a:r>
              <a:rPr lang="it-IT" dirty="0" err="1" smtClean="0"/>
              <a:t>pensallorto</a:t>
            </a:r>
            <a:r>
              <a:rPr lang="it-IT" dirty="0" smtClean="0"/>
              <a:t>, </a:t>
            </a:r>
            <a:r>
              <a:rPr lang="it-IT" dirty="0" err="1" smtClean="0"/>
              <a:t>teresi</a:t>
            </a:r>
            <a:r>
              <a:rPr lang="it-IT" dirty="0" smtClean="0"/>
              <a:t>, castelli, </a:t>
            </a:r>
            <a:r>
              <a:rPr lang="it-IT" dirty="0" err="1" smtClean="0"/>
              <a:t>pleitzer</a:t>
            </a:r>
            <a:r>
              <a:rPr lang="it-IT" dirty="0" smtClean="0"/>
              <a:t>, </a:t>
            </a:r>
            <a:r>
              <a:rPr lang="it-IT" dirty="0" err="1" smtClean="0"/>
              <a:t>trento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varying</a:t>
            </a:r>
            <a:r>
              <a:rPr lang="it-IT" dirty="0" smtClean="0"/>
              <a:t> </a:t>
            </a:r>
            <a:r>
              <a:rPr lang="it-IT" dirty="0" err="1" smtClean="0"/>
              <a:t>proportion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epithelioid</a:t>
            </a:r>
            <a:r>
              <a:rPr lang="it-IT" dirty="0" smtClean="0"/>
              <a:t> 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arranged</a:t>
            </a:r>
            <a:r>
              <a:rPr lang="it-IT" dirty="0" smtClean="0"/>
              <a:t> in </a:t>
            </a:r>
            <a:r>
              <a:rPr lang="it-IT" dirty="0" err="1" smtClean="0"/>
              <a:t>cord</a:t>
            </a:r>
            <a:r>
              <a:rPr lang="it-IT" dirty="0" smtClean="0"/>
              <a:t> (1), </a:t>
            </a:r>
            <a:r>
              <a:rPr lang="it-IT" dirty="0" err="1" smtClean="0"/>
              <a:t>solid</a:t>
            </a:r>
            <a:r>
              <a:rPr lang="it-IT" dirty="0" smtClean="0"/>
              <a:t> </a:t>
            </a:r>
            <a:r>
              <a:rPr lang="it-IT" dirty="0" err="1" smtClean="0"/>
              <a:t>clusters</a:t>
            </a:r>
            <a:r>
              <a:rPr lang="it-IT" dirty="0" smtClean="0"/>
              <a:t>(2), or </a:t>
            </a:r>
            <a:r>
              <a:rPr lang="it-IT" dirty="0" err="1" smtClean="0"/>
              <a:t>interspersed</a:t>
            </a:r>
            <a:r>
              <a:rPr lang="it-IT" dirty="0" smtClean="0"/>
              <a:t> (3), or </a:t>
            </a:r>
            <a:r>
              <a:rPr lang="it-IT" dirty="0" err="1" smtClean="0"/>
              <a:t>forming</a:t>
            </a:r>
            <a:r>
              <a:rPr lang="it-IT" dirty="0" smtClean="0"/>
              <a:t> </a:t>
            </a:r>
            <a:r>
              <a:rPr lang="it-IT" dirty="0" err="1" smtClean="0"/>
              <a:t>ductules</a:t>
            </a:r>
            <a:r>
              <a:rPr lang="it-IT" dirty="0" smtClean="0"/>
              <a:t> </a:t>
            </a:r>
            <a:r>
              <a:rPr lang="it-IT" dirty="0" err="1" smtClean="0"/>
              <a:t>embedded</a:t>
            </a:r>
            <a:r>
              <a:rPr lang="it-IT" dirty="0" smtClean="0"/>
              <a:t> in </a:t>
            </a:r>
            <a:r>
              <a:rPr lang="it-IT" dirty="0" err="1" smtClean="0"/>
              <a:t>myxoid</a:t>
            </a:r>
            <a:r>
              <a:rPr lang="it-IT" dirty="0" smtClean="0"/>
              <a:t> stroma  (4), or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nests</a:t>
            </a:r>
            <a:r>
              <a:rPr lang="it-IT" dirty="0" smtClean="0"/>
              <a:t>.(5 ,6)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CC98E-E3B4-430B-8902-DE5C9F0CDF4E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Mioepitel</a:t>
            </a:r>
            <a:r>
              <a:rPr lang="it-IT" dirty="0" smtClean="0"/>
              <a:t> negativi</a:t>
            </a:r>
            <a:r>
              <a:rPr lang="it-IT" baseline="0" dirty="0" smtClean="0"/>
              <a:t>  : </a:t>
            </a:r>
            <a:r>
              <a:rPr lang="it-IT" baseline="0" dirty="0" err="1" smtClean="0"/>
              <a:t>codoro</a:t>
            </a:r>
            <a:r>
              <a:rPr lang="it-IT" baseline="0" dirty="0" smtClean="0"/>
              <a:t>, di chiara, placidi, porcile, tappi, renna</a:t>
            </a:r>
          </a:p>
          <a:p>
            <a:r>
              <a:rPr lang="it-IT" baseline="0" dirty="0" smtClean="0"/>
              <a:t>The negative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exhibited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epithelioid</a:t>
            </a:r>
            <a:r>
              <a:rPr lang="it-IT" baseline="0" dirty="0" smtClean="0"/>
              <a:t>/</a:t>
            </a:r>
            <a:r>
              <a:rPr lang="it-IT" baseline="0" dirty="0" err="1" smtClean="0"/>
              <a:t>clear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(9,12,13)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reticular</a:t>
            </a:r>
            <a:r>
              <a:rPr lang="it-IT" baseline="0" dirty="0" smtClean="0"/>
              <a:t> pattern suggestive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EMC in case 13, and </a:t>
            </a:r>
            <a:r>
              <a:rPr lang="it-IT" baseline="0" dirty="0" err="1" smtClean="0"/>
              <a:t>prevalent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spindle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component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remaining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(7,10,11)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CC98E-E3B4-430B-8902-DE5C9F0CDF4E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Placidi, porcile, tappi</a:t>
            </a:r>
          </a:p>
          <a:p>
            <a:r>
              <a:rPr lang="it-IT" dirty="0" err="1" smtClean="0"/>
              <a:t>Numerous</a:t>
            </a:r>
            <a:r>
              <a:rPr lang="it-IT" dirty="0" smtClean="0"/>
              <a:t> </a:t>
            </a:r>
            <a:r>
              <a:rPr lang="it-IT" dirty="0" err="1" smtClean="0"/>
              <a:t>worls</a:t>
            </a:r>
            <a:r>
              <a:rPr lang="it-IT" dirty="0" smtClean="0"/>
              <a:t> and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ipocellular</a:t>
            </a:r>
            <a:r>
              <a:rPr lang="it-IT" dirty="0" smtClean="0"/>
              <a:t> </a:t>
            </a:r>
            <a:r>
              <a:rPr lang="it-IT" dirty="0" err="1" smtClean="0"/>
              <a:t>hyalinized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case 10, </a:t>
            </a:r>
            <a:r>
              <a:rPr lang="it-IT" dirty="0" err="1" smtClean="0"/>
              <a:t>while</a:t>
            </a:r>
            <a:r>
              <a:rPr lang="it-IT" dirty="0" smtClean="0"/>
              <a:t> case 11 and 12 </a:t>
            </a:r>
            <a:r>
              <a:rPr lang="it-IT" dirty="0" err="1" smtClean="0"/>
              <a:t>exhibited</a:t>
            </a:r>
            <a:r>
              <a:rPr lang="it-IT" dirty="0" smtClean="0"/>
              <a:t> </a:t>
            </a:r>
            <a:r>
              <a:rPr lang="it-IT" dirty="0" err="1" smtClean="0"/>
              <a:t>numerous</a:t>
            </a:r>
            <a:r>
              <a:rPr lang="it-IT" dirty="0" smtClean="0"/>
              <a:t> </a:t>
            </a:r>
            <a:r>
              <a:rPr lang="it-IT" dirty="0" err="1" smtClean="0"/>
              <a:t>giant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 </a:t>
            </a:r>
            <a:r>
              <a:rPr lang="it-IT" dirty="0" err="1" smtClean="0"/>
              <a:t>multinucleated</a:t>
            </a:r>
            <a:r>
              <a:rPr lang="it-IT" dirty="0" smtClean="0"/>
              <a:t> in the </a:t>
            </a:r>
            <a:r>
              <a:rPr lang="it-IT" dirty="0" err="1" smtClean="0"/>
              <a:t>former</a:t>
            </a:r>
            <a:r>
              <a:rPr lang="it-IT" dirty="0" smtClean="0"/>
              <a:t> and </a:t>
            </a:r>
            <a:r>
              <a:rPr lang="it-IT" dirty="0" err="1" smtClean="0"/>
              <a:t>and</a:t>
            </a:r>
            <a:r>
              <a:rPr lang="it-IT" dirty="0" smtClean="0"/>
              <a:t> </a:t>
            </a:r>
            <a:r>
              <a:rPr lang="it-IT" dirty="0" err="1" smtClean="0"/>
              <a:t>osteoclast-like</a:t>
            </a:r>
            <a:r>
              <a:rPr lang="it-IT" dirty="0" smtClean="0"/>
              <a:t>  in the </a:t>
            </a:r>
            <a:r>
              <a:rPr lang="it-IT" dirty="0" err="1" smtClean="0"/>
              <a:t>latter</a:t>
            </a:r>
            <a:r>
              <a:rPr lang="it-IT" baseline="0" dirty="0" smtClean="0"/>
              <a:t> 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CC98E-E3B4-430B-8902-DE5C9F0CDF4E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 </a:t>
            </a:r>
            <a:r>
              <a:rPr lang="it-IT" dirty="0" err="1" smtClean="0"/>
              <a:t>we</a:t>
            </a:r>
            <a:r>
              <a:rPr lang="it-IT" dirty="0" smtClean="0"/>
              <a:t> can conclude </a:t>
            </a:r>
            <a:r>
              <a:rPr lang="it-IT" dirty="0" err="1" smtClean="0"/>
              <a:t>that</a:t>
            </a:r>
            <a:r>
              <a:rPr lang="it-IT" dirty="0" smtClean="0"/>
              <a:t> myoepithelioma </a:t>
            </a:r>
            <a:r>
              <a:rPr lang="it-IT" dirty="0" err="1" smtClean="0"/>
              <a:t>is</a:t>
            </a:r>
            <a:r>
              <a:rPr lang="it-IT" dirty="0" smtClean="0"/>
              <a:t> a rare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rapidly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evolving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recent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endParaRPr lang="it-IT" baseline="0" dirty="0" smtClean="0"/>
          </a:p>
          <a:p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redefined</a:t>
            </a:r>
            <a:r>
              <a:rPr lang="it-IT" baseline="0" dirty="0" smtClean="0"/>
              <a:t> in WHO </a:t>
            </a:r>
            <a:r>
              <a:rPr lang="it-IT" baseline="0" dirty="0" err="1" smtClean="0"/>
              <a:t>classification</a:t>
            </a:r>
            <a:r>
              <a:rPr lang="it-IT" baseline="0" dirty="0" smtClean="0"/>
              <a:t>, and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reason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probably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incidence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next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endParaRPr lang="it-IT" baseline="0" dirty="0" smtClean="0"/>
          </a:p>
          <a:p>
            <a:r>
              <a:rPr lang="it-IT" baseline="0" dirty="0" err="1" smtClean="0"/>
              <a:t>Still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difficult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no definite idea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pathologic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prognostic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prognostic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factors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FISH </a:t>
            </a:r>
            <a:r>
              <a:rPr lang="it-IT" baseline="0" dirty="0" err="1" smtClean="0"/>
              <a:t>profiling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useful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partners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genes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rare; </a:t>
            </a:r>
            <a:r>
              <a:rPr lang="it-IT" baseline="0" dirty="0" err="1" smtClean="0"/>
              <a:t>moreover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genes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discover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continously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a FUS-POU5F1 </a:t>
            </a:r>
            <a:r>
              <a:rPr lang="it-IT" baseline="0" dirty="0" err="1" smtClean="0"/>
              <a:t>translocation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reported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meeting </a:t>
            </a:r>
          </a:p>
          <a:p>
            <a:r>
              <a:rPr lang="it-IT" baseline="0" dirty="0" err="1" smtClean="0"/>
              <a:t>This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raise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possibility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consider</a:t>
            </a:r>
            <a:r>
              <a:rPr lang="it-IT" baseline="0" dirty="0" smtClean="0"/>
              <a:t> NGS </a:t>
            </a:r>
            <a:r>
              <a:rPr lang="it-IT" baseline="0" dirty="0" err="1" smtClean="0"/>
              <a:t>assessment</a:t>
            </a:r>
            <a:r>
              <a:rPr lang="it-IT" baseline="0" dirty="0" smtClean="0"/>
              <a:t> “</a:t>
            </a:r>
            <a:r>
              <a:rPr lang="it-IT" baseline="0" dirty="0" err="1" smtClean="0"/>
              <a:t>limited</a:t>
            </a:r>
            <a:r>
              <a:rPr lang="it-IT" baseline="0" dirty="0" smtClean="0"/>
              <a:t>”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region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interest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diagnostic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tool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maybe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expensive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And </a:t>
            </a:r>
            <a:r>
              <a:rPr lang="it-IT" baseline="0" dirty="0" err="1" smtClean="0"/>
              <a:t>finally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understand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myoepithelioma are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entity</a:t>
            </a:r>
            <a:r>
              <a:rPr lang="it-IT" baseline="0" dirty="0" smtClean="0"/>
              <a:t>, or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non-translocated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tumor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ore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translocations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different</a:t>
            </a:r>
            <a:endParaRPr lang="it-IT" baseline="0" dirty="0" smtClean="0"/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explore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relationship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salivary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glands</a:t>
            </a:r>
            <a:r>
              <a:rPr lang="it-IT" baseline="0" dirty="0" smtClean="0"/>
              <a:t> / </a:t>
            </a:r>
            <a:r>
              <a:rPr lang="it-IT" baseline="0" dirty="0" err="1" smtClean="0"/>
              <a:t>breast</a:t>
            </a:r>
            <a:r>
              <a:rPr lang="it-IT" baseline="0" dirty="0" smtClean="0"/>
              <a:t> myoepithelioma and the soft </a:t>
            </a:r>
            <a:r>
              <a:rPr lang="it-IT" baseline="0" dirty="0" err="1" smtClean="0"/>
              <a:t>tissue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ones</a:t>
            </a:r>
            <a:r>
              <a:rPr lang="it-IT" baseline="0" dirty="0" smtClean="0"/>
              <a:t>, at </a:t>
            </a:r>
            <a:r>
              <a:rPr lang="it-IT" baseline="0" dirty="0" err="1" smtClean="0"/>
              <a:t>least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homogenize</a:t>
            </a:r>
            <a:r>
              <a:rPr lang="it-IT" baseline="0" dirty="0" smtClean="0"/>
              <a:t> treatment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really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same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entity</a:t>
            </a:r>
            <a:endParaRPr lang="it-IT" baseline="0" dirty="0" smtClean="0"/>
          </a:p>
          <a:p>
            <a:r>
              <a:rPr lang="it-IT" baseline="0" dirty="0" smtClean="0"/>
              <a:t>So, </a:t>
            </a:r>
            <a:r>
              <a:rPr lang="it-IT" baseline="0" dirty="0" err="1" smtClean="0"/>
              <a:t>there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work </a:t>
            </a:r>
            <a:r>
              <a:rPr lang="it-IT" baseline="0" dirty="0" err="1" smtClean="0"/>
              <a:t>waiting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pathologists</a:t>
            </a:r>
            <a:r>
              <a:rPr lang="it-IT" baseline="0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Myoepithelial</a:t>
            </a:r>
            <a:r>
              <a:rPr lang="it-IT" dirty="0" smtClean="0"/>
              <a:t> </a:t>
            </a:r>
            <a:r>
              <a:rPr lang="it-IT" dirty="0" err="1" smtClean="0"/>
              <a:t>tumors</a:t>
            </a:r>
            <a:r>
              <a:rPr lang="it-IT" dirty="0" smtClean="0"/>
              <a:t> 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described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many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sites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including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salivary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breast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Presently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uniform</a:t>
            </a:r>
            <a:r>
              <a:rPr lang="it-IT" baseline="0" dirty="0" smtClean="0"/>
              <a:t> treatment </a:t>
            </a:r>
            <a:r>
              <a:rPr lang="it-IT" baseline="0" dirty="0" err="1" smtClean="0"/>
              <a:t>strategy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among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because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referall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specialists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Concerning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classification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soft </a:t>
            </a:r>
            <a:r>
              <a:rPr lang="it-IT" baseline="0" dirty="0" err="1" smtClean="0"/>
              <a:t>tissue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bone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tumors</a:t>
            </a:r>
            <a:r>
              <a:rPr lang="it-IT" baseline="0" dirty="0" smtClean="0"/>
              <a:t>, </a:t>
            </a:r>
            <a:r>
              <a:rPr lang="it-IT" dirty="0" smtClean="0"/>
              <a:t>Myoepithelioma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refined</a:t>
            </a:r>
            <a:r>
              <a:rPr lang="it-IT" baseline="0" dirty="0" smtClean="0"/>
              <a:t> in last </a:t>
            </a:r>
            <a:r>
              <a:rPr lang="it-IT" baseline="0" dirty="0" err="1" smtClean="0"/>
              <a:t>edition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WHO, </a:t>
            </a:r>
            <a:r>
              <a:rPr lang="it-IT" baseline="0" dirty="0" err="1" smtClean="0"/>
              <a:t>including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broad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spectrum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pediatric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skin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bone</a:t>
            </a:r>
            <a:r>
              <a:rPr lang="it-IT" baseline="0" dirty="0" smtClean="0"/>
              <a:t>/</a:t>
            </a:r>
            <a:r>
              <a:rPr lang="it-IT" baseline="0" dirty="0" err="1" smtClean="0"/>
              <a:t>visceral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lesions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Still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myoepithelioma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stressed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similar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counterpart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salivary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glands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Immunocitochemistry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characterized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markers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myoepithelial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include </a:t>
            </a:r>
            <a:r>
              <a:rPr lang="it-IT" baseline="0" dirty="0" err="1" smtClean="0"/>
              <a:t>both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epithelial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muscolar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markers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err="1" smtClean="0"/>
              <a:t>While</a:t>
            </a:r>
            <a:r>
              <a:rPr lang="it-IT" baseline="0" dirty="0" smtClean="0"/>
              <a:t>, in a definite </a:t>
            </a:r>
            <a:r>
              <a:rPr lang="it-IT" baseline="0" dirty="0" err="1" smtClean="0"/>
              <a:t>proportion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translocations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described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mainly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involvig</a:t>
            </a:r>
            <a:r>
              <a:rPr lang="it-IT" baseline="0" dirty="0" smtClean="0"/>
              <a:t> EWS gene</a:t>
            </a:r>
          </a:p>
          <a:p>
            <a:endParaRPr lang="it-IT" baseline="0" dirty="0" smtClean="0"/>
          </a:p>
          <a:p>
            <a:r>
              <a:rPr lang="it-IT" baseline="0" dirty="0" smtClean="0"/>
              <a:t>As far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pathologic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prognostic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factors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poor</a:t>
            </a:r>
            <a:r>
              <a:rPr lang="it-IT" baseline="0" dirty="0" smtClean="0"/>
              <a:t> data – </a:t>
            </a:r>
            <a:r>
              <a:rPr lang="it-IT" baseline="0" dirty="0" err="1" smtClean="0"/>
              <a:t>presently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pathologists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define</a:t>
            </a:r>
            <a:r>
              <a:rPr lang="it-IT" baseline="0" dirty="0" smtClean="0"/>
              <a:t> “</a:t>
            </a:r>
            <a:r>
              <a:rPr lang="it-IT" baseline="0" dirty="0" err="1" smtClean="0"/>
              <a:t>malignant</a:t>
            </a:r>
            <a:r>
              <a:rPr lang="it-IT" baseline="0" dirty="0" smtClean="0"/>
              <a:t> myoepithelioma” a </a:t>
            </a:r>
            <a:r>
              <a:rPr lang="it-IT" baseline="0" dirty="0" err="1" smtClean="0"/>
              <a:t>lesion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cytologic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atypia</a:t>
            </a:r>
            <a:r>
              <a:rPr lang="it-IT" baseline="0" dirty="0" smtClean="0"/>
              <a:t> and high </a:t>
            </a:r>
            <a:r>
              <a:rPr lang="it-IT" baseline="0" dirty="0" err="1" smtClean="0"/>
              <a:t>mitotic</a:t>
            </a:r>
            <a:r>
              <a:rPr lang="it-IT" baseline="0" dirty="0" smtClean="0"/>
              <a:t> rate,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anyway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difficult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predict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differential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includes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mainly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extraskeletal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myxoid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chondrosarcoma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rare </a:t>
            </a:r>
            <a:r>
              <a:rPr lang="it-IT" baseline="0" dirty="0" err="1" smtClean="0"/>
              <a:t>sarcomas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epithelioid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cells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decided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review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myoepithelioma, </a:t>
            </a:r>
            <a:r>
              <a:rPr lang="it-IT" baseline="0" dirty="0" err="1" smtClean="0"/>
              <a:t>trying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outline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lesions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the soft </a:t>
            </a:r>
            <a:r>
              <a:rPr lang="it-IT" baseline="0" dirty="0" err="1" smtClean="0"/>
              <a:t>tissue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excluding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lesions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pediatric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tumours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limit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possible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confounding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factors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reviewed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consecutive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surgically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treated</a:t>
            </a:r>
            <a:r>
              <a:rPr lang="it-IT" baseline="0" dirty="0" smtClean="0"/>
              <a:t> at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institution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myoepithelioma, and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looked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extraskeletal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myxoid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chondrosarcoma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sclerosing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epithelioid</a:t>
            </a:r>
            <a:r>
              <a:rPr lang="it-IT" baseline="0" dirty="0" smtClean="0"/>
              <a:t> fibrosarcoma.</a:t>
            </a:r>
          </a:p>
          <a:p>
            <a:r>
              <a:rPr lang="it-IT" baseline="0" dirty="0" smtClean="0"/>
              <a:t>A </a:t>
            </a:r>
            <a:r>
              <a:rPr lang="it-IT" baseline="0" dirty="0" err="1" smtClean="0"/>
              <a:t>systematic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pathologic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review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ruled</a:t>
            </a:r>
            <a:r>
              <a:rPr lang="it-IT" baseline="0" dirty="0" smtClean="0"/>
              <a:t> out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confirm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FISH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EWSR1 gene, FUS gene and the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companion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genes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performed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FISH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NR4A3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exclude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diagnosis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EMC in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performed</a:t>
            </a:r>
            <a:r>
              <a:rPr lang="it-IT" baseline="0" dirty="0" smtClean="0"/>
              <a:t> RNA </a:t>
            </a:r>
            <a:r>
              <a:rPr lang="it-IT" baseline="0" dirty="0" err="1" smtClean="0"/>
              <a:t>sequencing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NGS in the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adequate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fresh</a:t>
            </a:r>
            <a:r>
              <a:rPr lang="it-IT" baseline="0" dirty="0" smtClean="0"/>
              <a:t>/</a:t>
            </a:r>
            <a:r>
              <a:rPr lang="it-IT" baseline="0" dirty="0" err="1" smtClean="0"/>
              <a:t>frozen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tissue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available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</a:t>
            </a:r>
            <a:r>
              <a:rPr lang="it-IT" baseline="0" dirty="0" err="1" smtClean="0"/>
              <a:t>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overall</a:t>
            </a:r>
            <a:r>
              <a:rPr lang="it-IT" baseline="0" dirty="0" smtClean="0"/>
              <a:t> 67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shown</a:t>
            </a:r>
            <a:r>
              <a:rPr lang="it-IT" baseline="0" dirty="0" smtClean="0"/>
              <a:t> in the figure.</a:t>
            </a:r>
          </a:p>
          <a:p>
            <a:r>
              <a:rPr lang="it-IT" baseline="0" dirty="0" err="1" smtClean="0"/>
              <a:t>Among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myoepitelioma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group</a:t>
            </a:r>
            <a:r>
              <a:rPr lang="it-IT" baseline="0" dirty="0" smtClean="0"/>
              <a:t>, 5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dropped</a:t>
            </a:r>
            <a:r>
              <a:rPr lang="it-IT" baseline="0" dirty="0" smtClean="0"/>
              <a:t> out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FISH </a:t>
            </a:r>
            <a:r>
              <a:rPr lang="it-IT" baseline="0" dirty="0" err="1" smtClean="0"/>
              <a:t>analysis</a:t>
            </a:r>
            <a:r>
              <a:rPr lang="it-IT" baseline="0" dirty="0" smtClean="0"/>
              <a:t> and in 1 case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NGS </a:t>
            </a:r>
            <a:r>
              <a:rPr lang="it-IT" baseline="0" dirty="0" err="1" smtClean="0"/>
              <a:t>analysis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While</a:t>
            </a:r>
            <a:r>
              <a:rPr lang="it-IT" dirty="0" smtClean="0"/>
              <a:t> 10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confirmed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myoepithelioma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patients</a:t>
            </a:r>
            <a:r>
              <a:rPr lang="it-IT" baseline="0" dirty="0" smtClean="0"/>
              <a:t> out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EMC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included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FISH </a:t>
            </a:r>
            <a:r>
              <a:rPr lang="it-IT" baseline="0" dirty="0" err="1" smtClean="0"/>
              <a:t>analysis</a:t>
            </a:r>
            <a:endParaRPr lang="it-IT" baseline="0" dirty="0" smtClean="0"/>
          </a:p>
          <a:p>
            <a:r>
              <a:rPr lang="it-IT" baseline="0" dirty="0" smtClean="0"/>
              <a:t>And 1 </a:t>
            </a:r>
            <a:r>
              <a:rPr lang="it-IT" baseline="0" dirty="0" err="1" smtClean="0"/>
              <a:t>Sclerosing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epitheliod</a:t>
            </a:r>
            <a:r>
              <a:rPr lang="it-IT" baseline="0" dirty="0" smtClean="0"/>
              <a:t> fibrosarcoma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included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based</a:t>
            </a:r>
            <a:r>
              <a:rPr lang="it-IT" baseline="0" dirty="0" smtClean="0"/>
              <a:t> on NGS </a:t>
            </a:r>
            <a:r>
              <a:rPr lang="it-IT" baseline="0" dirty="0" err="1" smtClean="0"/>
              <a:t>finding</a:t>
            </a:r>
            <a:endParaRPr lang="it-IT" baseline="0" dirty="0" smtClean="0"/>
          </a:p>
          <a:p>
            <a:r>
              <a:rPr lang="it-IT" baseline="0" dirty="0" err="1" smtClean="0"/>
              <a:t>Finally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had</a:t>
            </a:r>
            <a:r>
              <a:rPr lang="it-IT" baseline="0" dirty="0" smtClean="0"/>
              <a:t> 13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confirmed</a:t>
            </a:r>
            <a:r>
              <a:rPr lang="it-IT" baseline="0" dirty="0" smtClean="0"/>
              <a:t> myoepithelioma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These</a:t>
            </a:r>
            <a:r>
              <a:rPr lang="it-IT" dirty="0" smtClean="0"/>
              <a:t> are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characteristics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confirmed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patients</a:t>
            </a:r>
            <a:endParaRPr lang="it-IT" baseline="0" dirty="0" smtClean="0"/>
          </a:p>
          <a:p>
            <a:r>
              <a:rPr lang="it-IT" baseline="0" dirty="0" err="1" smtClean="0"/>
              <a:t>Median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40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,</a:t>
            </a:r>
          </a:p>
          <a:p>
            <a:r>
              <a:rPr lang="it-IT" baseline="0" dirty="0" err="1" smtClean="0"/>
              <a:t>Median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tumor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size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was</a:t>
            </a:r>
            <a:r>
              <a:rPr lang="it-IT" baseline="0" dirty="0" smtClean="0"/>
              <a:t> 5 cm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a wide </a:t>
            </a:r>
            <a:r>
              <a:rPr lang="it-IT" baseline="0" dirty="0" err="1" smtClean="0"/>
              <a:t>range</a:t>
            </a:r>
            <a:endParaRPr lang="it-IT" baseline="0" dirty="0" smtClean="0"/>
          </a:p>
          <a:p>
            <a:r>
              <a:rPr lang="it-IT" baseline="0" dirty="0" smtClean="0"/>
              <a:t>Up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60%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located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surgically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critical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anatomic</a:t>
            </a:r>
            <a:r>
              <a:rPr lang="it-IT" baseline="0" dirty="0" smtClean="0"/>
              <a:t> site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girdles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distal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extremity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E8A-3FAB-4ED3-A346-90C84F4F997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BF2B-D183-4D13-A577-BB2CD6DD3B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580E-2683-436C-93E0-AAFEC62CE8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Autofit/>
          </a:bodyPr>
          <a:lstStyle/>
          <a:p>
            <a:r>
              <a:rPr lang="en-US" sz="2800" dirty="0"/>
              <a:t>MALIGNANT MYOEPITHELIOMA OF THE SOFT TISSUE: A MONOINSTITUTIONAL SYSTEMATIC</a:t>
            </a:r>
            <a:br>
              <a:rPr lang="en-US" sz="2800" dirty="0"/>
            </a:br>
            <a:r>
              <a:rPr lang="en-US" sz="2800" dirty="0"/>
              <a:t>REVIEW OF A CHALLENGING DIAGNOSIS AND ANALYSIS OF CLINICAL FEATURES.</a:t>
            </a:r>
            <a:endParaRPr lang="it-IT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0139" y="5496520"/>
            <a:ext cx="5048325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763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  <a:tab pos="2420938" algn="l"/>
                <a:tab pos="3235325" algn="l"/>
              </a:tabLst>
              <a:defRPr/>
            </a:pPr>
            <a:r>
              <a:rPr lang="it-IT" sz="2400" b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Marco Fiore</a:t>
            </a:r>
          </a:p>
          <a:p>
            <a:pPr marL="4763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  <a:tab pos="2420938" algn="l"/>
                <a:tab pos="3235325" algn="l"/>
              </a:tabLst>
              <a:defRPr/>
            </a:pPr>
            <a:r>
              <a:rPr lang="it-IT" sz="2400" b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marco.fiore@istitutotumori.mi.it</a:t>
            </a:r>
          </a:p>
        </p:txBody>
      </p:sp>
      <p:pic>
        <p:nvPicPr>
          <p:cNvPr id="7" name="Immagin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035" y="4592223"/>
            <a:ext cx="27813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55576" y="836712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Myoepithelioma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/>
          <p:cNvSpPr/>
          <p:nvPr/>
        </p:nvSpPr>
        <p:spPr>
          <a:xfrm>
            <a:off x="3491880" y="836712"/>
            <a:ext cx="2304256" cy="1872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Extraskeletal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Mixoid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ChondroSa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6084168" y="836712"/>
            <a:ext cx="2304256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Sclerosing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Epithelioid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Fibrosarcoma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55685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15</a:t>
            </a:r>
            <a:endParaRPr lang="it-IT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76256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11</a:t>
            </a:r>
            <a:endParaRPr lang="it-IT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00009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41</a:t>
            </a:r>
            <a:endParaRPr lang="it-IT" sz="4000" dirty="0"/>
          </a:p>
        </p:txBody>
      </p:sp>
      <p:cxnSp>
        <p:nvCxnSpPr>
          <p:cNvPr id="11" name="Connettore 2 10"/>
          <p:cNvCxnSpPr>
            <a:stCxn id="9" idx="2"/>
          </p:cNvCxnSpPr>
          <p:nvPr/>
        </p:nvCxnSpPr>
        <p:spPr>
          <a:xfrm flipH="1">
            <a:off x="2195736" y="3488814"/>
            <a:ext cx="2456293" cy="1092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275856" y="3573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cxnSp>
        <p:nvCxnSpPr>
          <p:cNvPr id="14" name="Connettore 2 13"/>
          <p:cNvCxnSpPr>
            <a:stCxn id="8" idx="2"/>
          </p:cNvCxnSpPr>
          <p:nvPr/>
        </p:nvCxnSpPr>
        <p:spPr>
          <a:xfrm flipH="1">
            <a:off x="2411760" y="3488814"/>
            <a:ext cx="4816516" cy="1104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292080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cxnSp>
        <p:nvCxnSpPr>
          <p:cNvPr id="22" name="Connettore 2 21"/>
          <p:cNvCxnSpPr>
            <a:stCxn id="7" idx="2"/>
          </p:cNvCxnSpPr>
          <p:nvPr/>
        </p:nvCxnSpPr>
        <p:spPr>
          <a:xfrm flipH="1">
            <a:off x="1907704" y="3488814"/>
            <a:ext cx="1" cy="1092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547664" y="3573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24" name="Ovale 23"/>
          <p:cNvSpPr/>
          <p:nvPr/>
        </p:nvSpPr>
        <p:spPr>
          <a:xfrm>
            <a:off x="791580" y="4725144"/>
            <a:ext cx="23402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Myoepithelioma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35713" y="567344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13</a:t>
            </a:r>
            <a:endParaRPr lang="it-IT" sz="4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56176" y="4283804"/>
            <a:ext cx="22322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/>
              <a:t>EWS-PBX3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938911" y="392376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NGS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5580112" y="3944960"/>
            <a:ext cx="576064" cy="27612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923928" y="5013176"/>
            <a:ext cx="2232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/>
              <a:t>NR4A3 negative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NR4A3 negative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706663" y="465313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FISH</a:t>
            </a:r>
            <a:endParaRPr lang="it-IT" dirty="0"/>
          </a:p>
        </p:txBody>
      </p:sp>
      <p:cxnSp>
        <p:nvCxnSpPr>
          <p:cNvPr id="27" name="Connettore 2 26"/>
          <p:cNvCxnSpPr/>
          <p:nvPr/>
        </p:nvCxnSpPr>
        <p:spPr>
          <a:xfrm>
            <a:off x="3635896" y="4005064"/>
            <a:ext cx="360040" cy="86409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ercurio del sanda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98" y="255929"/>
            <a:ext cx="3280598" cy="614263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771800" y="2996952"/>
            <a:ext cx="360040" cy="360040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924200" y="2420888"/>
            <a:ext cx="279648" cy="279648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55576" y="3212976"/>
            <a:ext cx="207640" cy="207640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 rot="18580199">
            <a:off x="943724" y="2447752"/>
            <a:ext cx="760577" cy="324539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547664" y="1124744"/>
            <a:ext cx="279648" cy="216024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708176" y="5525616"/>
            <a:ext cx="279648" cy="279648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691680" y="1340768"/>
            <a:ext cx="279648" cy="279648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043608" y="4293096"/>
            <a:ext cx="351656" cy="351656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555776" y="2069232"/>
            <a:ext cx="495672" cy="495672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411760" y="3068960"/>
            <a:ext cx="279648" cy="279648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492152" y="1484784"/>
            <a:ext cx="207640" cy="207640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780184" y="4445496"/>
            <a:ext cx="351656" cy="351656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691680" y="836712"/>
            <a:ext cx="271264" cy="271264"/>
          </a:xfrm>
          <a:prstGeom prst="ellipse">
            <a:avLst/>
          </a:prstGeom>
          <a:solidFill>
            <a:srgbClr val="FF2F2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sara-maschio-o-femmina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628800"/>
            <a:ext cx="459579" cy="48524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572000" y="16288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4 / 9</a:t>
            </a:r>
            <a:endParaRPr lang="it-IT" sz="2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845844" y="2636912"/>
            <a:ext cx="519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Median</a:t>
            </a:r>
            <a:r>
              <a:rPr lang="it-IT" sz="2800" dirty="0" smtClean="0"/>
              <a:t> </a:t>
            </a:r>
            <a:r>
              <a:rPr lang="it-IT" sz="2800" dirty="0" err="1" smtClean="0"/>
              <a:t>Age</a:t>
            </a:r>
            <a:r>
              <a:rPr lang="it-IT" sz="2800" dirty="0" smtClean="0"/>
              <a:t> : 42 </a:t>
            </a:r>
            <a:r>
              <a:rPr lang="it-IT" sz="2800" dirty="0" err="1" smtClean="0"/>
              <a:t>yrs</a:t>
            </a:r>
            <a:r>
              <a:rPr lang="it-IT" sz="2800" dirty="0" smtClean="0"/>
              <a:t> (</a:t>
            </a:r>
            <a:r>
              <a:rPr lang="it-IT" sz="2800" dirty="0" err="1" smtClean="0"/>
              <a:t>range</a:t>
            </a:r>
            <a:r>
              <a:rPr lang="it-IT" sz="2800" dirty="0" smtClean="0"/>
              <a:t> 19 -77)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851920" y="3140968"/>
            <a:ext cx="509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Median</a:t>
            </a:r>
            <a:r>
              <a:rPr lang="it-IT" sz="2800" dirty="0" smtClean="0"/>
              <a:t> </a:t>
            </a:r>
            <a:r>
              <a:rPr lang="it-IT" sz="2800" dirty="0" err="1" smtClean="0"/>
              <a:t>Size</a:t>
            </a:r>
            <a:r>
              <a:rPr lang="it-IT" sz="2800" dirty="0" smtClean="0"/>
              <a:t>:    5 cm (</a:t>
            </a:r>
            <a:r>
              <a:rPr lang="it-IT" sz="2800" dirty="0" err="1" smtClean="0"/>
              <a:t>range</a:t>
            </a:r>
            <a:r>
              <a:rPr lang="it-IT" sz="2800" dirty="0" smtClean="0"/>
              <a:t> 2 - 32)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067944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Confirmed</a:t>
            </a:r>
            <a:r>
              <a:rPr lang="it-IT" sz="3200" dirty="0" smtClean="0"/>
              <a:t> Myoepithelioma # 13 </a:t>
            </a:r>
            <a:r>
              <a:rPr lang="it-IT" sz="3200" dirty="0" err="1" smtClean="0"/>
              <a:t>patients</a:t>
            </a:r>
            <a:endParaRPr lang="it-IT" sz="3200" dirty="0"/>
          </a:p>
        </p:txBody>
      </p:sp>
      <p:grpSp>
        <p:nvGrpSpPr>
          <p:cNvPr id="31" name="Gruppo 30"/>
          <p:cNvGrpSpPr/>
          <p:nvPr/>
        </p:nvGrpSpPr>
        <p:grpSpPr>
          <a:xfrm>
            <a:off x="3995936" y="4902281"/>
            <a:ext cx="4680520" cy="1551055"/>
            <a:chOff x="3995936" y="4902281"/>
            <a:chExt cx="4680520" cy="1551055"/>
          </a:xfrm>
        </p:grpSpPr>
        <p:pic>
          <p:nvPicPr>
            <p:cNvPr id="25" name="Picture 2" descr="C:\Users\fioremarco\Dropbox\Marco Lavoro\Mioepitelioma\Mioepiteliomi FOTO radiologiche\Castelli\P52200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5371" y="4902281"/>
              <a:ext cx="1941085" cy="1551055"/>
            </a:xfrm>
            <a:prstGeom prst="rect">
              <a:avLst/>
            </a:prstGeom>
            <a:noFill/>
          </p:spPr>
        </p:pic>
        <p:pic>
          <p:nvPicPr>
            <p:cNvPr id="26" name="Picture 3" descr="C:\Users\fioremarco\Dropbox\Marco Lavoro\Mioepitelioma\Mioepiteliomi FOTO radiologiche\Castelli\castelli1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-20000"/>
            </a:blip>
            <a:srcRect l="50398" t="19932" r="5413" b="18460"/>
            <a:stretch>
              <a:fillRect/>
            </a:stretch>
          </p:blipFill>
          <p:spPr bwMode="auto">
            <a:xfrm>
              <a:off x="5405500" y="5001897"/>
              <a:ext cx="1230256" cy="1284214"/>
            </a:xfrm>
            <a:prstGeom prst="rect">
              <a:avLst/>
            </a:prstGeom>
            <a:noFill/>
          </p:spPr>
        </p:pic>
        <p:pic>
          <p:nvPicPr>
            <p:cNvPr id="27" name="Picture 4" descr="C:\Users\fioremarco\Dropbox\Marco Lavoro\Mioepitelioma\Mioepiteliomi FOTO radiologiche\Castelli\castelli3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lum bright="-20000"/>
            </a:blip>
            <a:srcRect l="49685" t="18300" r="7356" b="24629"/>
            <a:stretch>
              <a:fillRect/>
            </a:stretch>
          </p:blipFill>
          <p:spPr bwMode="auto">
            <a:xfrm>
              <a:off x="4060686" y="5051705"/>
              <a:ext cx="1262631" cy="1295007"/>
            </a:xfrm>
            <a:prstGeom prst="rect">
              <a:avLst/>
            </a:prstGeom>
            <a:noFill/>
          </p:spPr>
        </p:pic>
        <p:sp>
          <p:nvSpPr>
            <p:cNvPr id="30" name="Rettangolo 29"/>
            <p:cNvSpPr/>
            <p:nvPr/>
          </p:nvSpPr>
          <p:spPr>
            <a:xfrm>
              <a:off x="3995936" y="4902281"/>
              <a:ext cx="2689627" cy="15440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3851920" y="371703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Extremity 33%, Girdles  33%, Hand/foot 27%, Trunk 7%</a:t>
            </a:r>
            <a:endParaRPr lang="it-IT" sz="2800" dirty="0" smtClean="0"/>
          </a:p>
        </p:txBody>
      </p:sp>
      <p:sp>
        <p:nvSpPr>
          <p:cNvPr id="34" name="CasellaDiTesto 33"/>
          <p:cNvSpPr txBox="1"/>
          <p:nvPr/>
        </p:nvSpPr>
        <p:spPr>
          <a:xfrm>
            <a:off x="3845844" y="2132856"/>
            <a:ext cx="409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Primary</a:t>
            </a:r>
            <a:r>
              <a:rPr lang="it-IT" sz="2800" dirty="0" smtClean="0"/>
              <a:t> / </a:t>
            </a:r>
            <a:r>
              <a:rPr lang="it-IT" sz="2800" dirty="0" err="1" smtClean="0"/>
              <a:t>Recurrent</a:t>
            </a:r>
            <a:r>
              <a:rPr lang="it-IT" sz="2800" dirty="0" smtClean="0"/>
              <a:t>: 12 /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/>
        </p:nvGraphicFramePr>
        <p:xfrm>
          <a:off x="467544" y="1484784"/>
          <a:ext cx="838842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95536" y="601524"/>
            <a:ext cx="843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Immunophenotype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profile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analyzed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series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787373" cy="62373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1760" y="148570"/>
            <a:ext cx="82546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FISH / NGS- </a:t>
            </a:r>
            <a:r>
              <a:rPr lang="it-IT" sz="2000" b="1" dirty="0" err="1" smtClean="0"/>
              <a:t>based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Molecular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Profiling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13 Myoepithelioma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Soft </a:t>
            </a:r>
            <a:r>
              <a:rPr lang="it-IT" sz="2000" b="1" dirty="0" err="1" smtClean="0"/>
              <a:t>Tissues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2987824" y="1412776"/>
            <a:ext cx="576064" cy="108012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987824" y="2852936"/>
            <a:ext cx="576064" cy="864096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63888" y="2492896"/>
            <a:ext cx="360040" cy="36004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932040" y="1484784"/>
            <a:ext cx="1440160" cy="5112568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619672" y="2132856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3" name="Rettangolo 12"/>
          <p:cNvSpPr/>
          <p:nvPr/>
        </p:nvSpPr>
        <p:spPr>
          <a:xfrm>
            <a:off x="1619672" y="2492896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4" name="Rettangolo 13"/>
          <p:cNvSpPr/>
          <p:nvPr/>
        </p:nvSpPr>
        <p:spPr>
          <a:xfrm>
            <a:off x="1619672" y="2852936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5" name="Rettangolo 14"/>
          <p:cNvSpPr/>
          <p:nvPr/>
        </p:nvSpPr>
        <p:spPr>
          <a:xfrm>
            <a:off x="1619672" y="328498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6" name="Rettangolo 15"/>
          <p:cNvSpPr/>
          <p:nvPr/>
        </p:nvSpPr>
        <p:spPr>
          <a:xfrm>
            <a:off x="1619672" y="400506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7" name="Rettangolo 16"/>
          <p:cNvSpPr/>
          <p:nvPr/>
        </p:nvSpPr>
        <p:spPr>
          <a:xfrm>
            <a:off x="1619672" y="623731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/>
              <a:t>Myoepithelioma</a:t>
            </a:r>
            <a:endParaRPr lang="it-IT" sz="900" b="1" dirty="0"/>
          </a:p>
        </p:txBody>
      </p:sp>
      <p:sp>
        <p:nvSpPr>
          <p:cNvPr id="18" name="Rettangolo 17"/>
          <p:cNvSpPr/>
          <p:nvPr/>
        </p:nvSpPr>
        <p:spPr>
          <a:xfrm>
            <a:off x="1619672" y="5949280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619672" y="5589240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19672" y="5229200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619672" y="4797152"/>
            <a:ext cx="100811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619672" y="4437112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619672" y="1772816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619672" y="1412776"/>
            <a:ext cx="1008112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</a:t>
            </a:r>
            <a:r>
              <a:rPr lang="it-IT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Carcinoma</a:t>
            </a:r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59632" y="2844552"/>
            <a:ext cx="6696744" cy="440432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259632" y="4797152"/>
            <a:ext cx="6696744" cy="440432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259632" y="5940896"/>
            <a:ext cx="6696744" cy="368424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948264" y="1772816"/>
            <a:ext cx="504056" cy="36004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948264" y="2852936"/>
            <a:ext cx="504056" cy="432048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6948264" y="4797152"/>
            <a:ext cx="504056" cy="432048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6948264" y="5589240"/>
            <a:ext cx="504056" cy="36004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6948264" y="3284984"/>
            <a:ext cx="504056" cy="432048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nsallortoDNIM0022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344" y="864096"/>
            <a:ext cx="3216000" cy="2412000"/>
          </a:xfrm>
          <a:prstGeom prst="rect">
            <a:avLst/>
          </a:prstGeom>
        </p:spPr>
      </p:pic>
      <p:pic>
        <p:nvPicPr>
          <p:cNvPr id="3" name="Immagine 2" descr="teresiDNIM0014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8256" y="864096"/>
            <a:ext cx="3216000" cy="2412000"/>
          </a:xfrm>
          <a:prstGeom prst="rect">
            <a:avLst/>
          </a:prstGeom>
        </p:spPr>
      </p:pic>
      <p:pic>
        <p:nvPicPr>
          <p:cNvPr id="4" name="Immagine 3" descr="PleitezDNIM0004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8344" y="3465272"/>
            <a:ext cx="3216000" cy="2412000"/>
          </a:xfrm>
          <a:prstGeom prst="rect">
            <a:avLst/>
          </a:prstGeom>
        </p:spPr>
      </p:pic>
      <p:pic>
        <p:nvPicPr>
          <p:cNvPr id="5" name="Immagine 4" descr="TrentoDNIM0009.JPG"/>
          <p:cNvPicPr preferRelativeResize="0">
            <a:picLocks noChangeAspect="1"/>
          </p:cNvPicPr>
          <p:nvPr/>
        </p:nvPicPr>
        <p:blipFill>
          <a:blip r:embed="rId6" cstate="print"/>
          <a:srcRect l="40004" r="6257"/>
          <a:stretch>
            <a:fillRect/>
          </a:stretch>
        </p:blipFill>
        <p:spPr>
          <a:xfrm>
            <a:off x="6534504" y="3501008"/>
            <a:ext cx="1547664" cy="2375006"/>
          </a:xfrm>
          <a:prstGeom prst="rect">
            <a:avLst/>
          </a:prstGeom>
        </p:spPr>
      </p:pic>
      <p:pic>
        <p:nvPicPr>
          <p:cNvPr id="6" name="Immagine 5" descr="TrentoDNIM0012.JPG"/>
          <p:cNvPicPr preferRelativeResize="0">
            <a:picLocks noChangeAspect="1"/>
          </p:cNvPicPr>
          <p:nvPr/>
        </p:nvPicPr>
        <p:blipFill>
          <a:blip r:embed="rId7" cstate="print"/>
          <a:srcRect l="15954" r="26539"/>
          <a:stretch>
            <a:fillRect/>
          </a:stretch>
        </p:blipFill>
        <p:spPr>
          <a:xfrm>
            <a:off x="4860032" y="3501008"/>
            <a:ext cx="1656184" cy="237500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19872" y="2823152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263728" y="2808360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43808" y="5445224"/>
            <a:ext cx="165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EWS-PBX3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00192" y="5389319"/>
            <a:ext cx="18356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EWS-NFATc2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06380" y="2715751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74640" y="270704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30764" y="5346033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99024" y="533732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11760" y="332656"/>
            <a:ext cx="406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EWS/FUS positive </a:t>
            </a:r>
            <a:r>
              <a:rPr lang="it-IT" b="1" dirty="0" err="1" smtClean="0">
                <a:solidFill>
                  <a:prstClr val="white"/>
                </a:solidFill>
              </a:rPr>
              <a:t>myoepithelioma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 smtClean="0">
                <a:solidFill>
                  <a:prstClr val="white"/>
                </a:solidFill>
              </a:rPr>
              <a:t>cases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58772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Variable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growth</a:t>
            </a:r>
            <a:r>
              <a:rPr lang="it-IT" dirty="0" smtClean="0">
                <a:solidFill>
                  <a:schemeClr val="bg1"/>
                </a:solidFill>
              </a:rPr>
              <a:t> pattern: </a:t>
            </a:r>
            <a:r>
              <a:rPr lang="it-IT" dirty="0" err="1" smtClean="0">
                <a:solidFill>
                  <a:schemeClr val="bg1"/>
                </a:solidFill>
              </a:rPr>
              <a:t>cystic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cavity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nodular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growth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hyalinized</a:t>
            </a:r>
            <a:r>
              <a:rPr lang="it-IT" dirty="0" smtClean="0">
                <a:solidFill>
                  <a:schemeClr val="bg1"/>
                </a:solidFill>
              </a:rPr>
              <a:t> stroma </a:t>
            </a:r>
            <a:r>
              <a:rPr lang="it-IT" dirty="0" err="1" smtClean="0">
                <a:solidFill>
                  <a:schemeClr val="bg1"/>
                </a:solidFill>
              </a:rPr>
              <a:t>overgrowth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giant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rosettes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collagenous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stroma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PensallortioDNIM0025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3840" y="1412776"/>
            <a:ext cx="2880000" cy="2160000"/>
          </a:xfrm>
          <a:prstGeom prst="rect">
            <a:avLst/>
          </a:prstGeom>
        </p:spPr>
      </p:pic>
      <p:pic>
        <p:nvPicPr>
          <p:cNvPr id="4" name="Immagine 3" descr="CastelliDNIM0003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314" y="3711138"/>
            <a:ext cx="2880000" cy="2160000"/>
          </a:xfrm>
          <a:prstGeom prst="rect">
            <a:avLst/>
          </a:prstGeom>
        </p:spPr>
      </p:pic>
      <p:pic>
        <p:nvPicPr>
          <p:cNvPr id="10" name="Immagine 9" descr="teresiDNIM0017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1812" y="1404242"/>
            <a:ext cx="2880000" cy="2160000"/>
          </a:xfrm>
          <a:prstGeom prst="rect">
            <a:avLst/>
          </a:prstGeom>
        </p:spPr>
      </p:pic>
      <p:pic>
        <p:nvPicPr>
          <p:cNvPr id="11" name="Immagine 10" descr="PleitezDNIM0006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6458" y="3711138"/>
            <a:ext cx="2880000" cy="2160000"/>
          </a:xfrm>
          <a:prstGeom prst="rect">
            <a:avLst/>
          </a:prstGeom>
        </p:spPr>
      </p:pic>
      <p:pic>
        <p:nvPicPr>
          <p:cNvPr id="12" name="Immagine 11" descr="trentoDNIM0011.JP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812" y="3711138"/>
            <a:ext cx="2880000" cy="2160000"/>
          </a:xfrm>
          <a:prstGeom prst="rect">
            <a:avLst/>
          </a:prstGeom>
        </p:spPr>
      </p:pic>
      <p:pic>
        <p:nvPicPr>
          <p:cNvPr id="13" name="Immagine 12" descr="LetiziaDNIM0021.JP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314" y="1404242"/>
            <a:ext cx="2880000" cy="2160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80034" y="3142770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156698" y="3142770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132362" y="3142770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339752" y="5409473"/>
            <a:ext cx="792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405271" y="5404406"/>
            <a:ext cx="165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EWS-PBX3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308304" y="5435039"/>
            <a:ext cx="18356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EWS-NFATc2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0080" y="306024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145424" y="306896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169760" y="306024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84464" y="530207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169808" y="531078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194144" y="530207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411760" y="332656"/>
            <a:ext cx="406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EWS/FUS positive </a:t>
            </a:r>
            <a:r>
              <a:rPr lang="it-IT" b="1" dirty="0" err="1" smtClean="0">
                <a:solidFill>
                  <a:prstClr val="white"/>
                </a:solidFill>
              </a:rPr>
              <a:t>myoepithelioma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 smtClean="0">
                <a:solidFill>
                  <a:prstClr val="white"/>
                </a:solidFill>
              </a:rPr>
              <a:t>cases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39552" y="58772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Epithelioid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cells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arranged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cords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solid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clusters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interspersed</a:t>
            </a:r>
            <a:r>
              <a:rPr lang="it-IT" dirty="0" smtClean="0">
                <a:solidFill>
                  <a:schemeClr val="bg1"/>
                </a:solidFill>
              </a:rPr>
              <a:t> , in </a:t>
            </a:r>
            <a:r>
              <a:rPr lang="it-IT" dirty="0" err="1" smtClean="0">
                <a:solidFill>
                  <a:schemeClr val="bg1"/>
                </a:solidFill>
              </a:rPr>
              <a:t>ductules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embedded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myxoid</a:t>
            </a:r>
            <a:r>
              <a:rPr lang="it-IT" dirty="0" smtClean="0">
                <a:solidFill>
                  <a:schemeClr val="bg1"/>
                </a:solidFill>
              </a:rPr>
              <a:t> stroma, or </a:t>
            </a:r>
            <a:r>
              <a:rPr lang="it-IT" dirty="0" err="1" smtClean="0">
                <a:solidFill>
                  <a:schemeClr val="bg1"/>
                </a:solidFill>
              </a:rPr>
              <a:t>large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nests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CodoroDNIM0033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" y="1440448"/>
            <a:ext cx="2880000" cy="2160000"/>
          </a:xfrm>
          <a:prstGeom prst="rect">
            <a:avLst/>
          </a:prstGeom>
        </p:spPr>
      </p:pic>
      <p:pic>
        <p:nvPicPr>
          <p:cNvPr id="3" name="Immagine 2" descr="Di CharaDNIM0051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3328" y="1440160"/>
            <a:ext cx="2880000" cy="2160000"/>
          </a:xfrm>
          <a:prstGeom prst="rect">
            <a:avLst/>
          </a:prstGeom>
        </p:spPr>
      </p:pic>
      <p:pic>
        <p:nvPicPr>
          <p:cNvPr id="4" name="Immagine 3" descr="PlacidiDNIM0042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7664" y="1440160"/>
            <a:ext cx="2880000" cy="2160000"/>
          </a:xfrm>
          <a:prstGeom prst="rect">
            <a:avLst/>
          </a:prstGeom>
        </p:spPr>
      </p:pic>
      <p:pic>
        <p:nvPicPr>
          <p:cNvPr id="5" name="Immagine 4" descr="Porcile DNIM0053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04" y="3717032"/>
            <a:ext cx="2880000" cy="2160000"/>
          </a:xfrm>
          <a:prstGeom prst="rect">
            <a:avLst/>
          </a:prstGeom>
        </p:spPr>
      </p:pic>
      <p:pic>
        <p:nvPicPr>
          <p:cNvPr id="6" name="Immagine 5" descr="tappiDNIM0040.JP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3328" y="3717032"/>
            <a:ext cx="2880000" cy="2160000"/>
          </a:xfrm>
          <a:prstGeom prst="rect">
            <a:avLst/>
          </a:prstGeom>
        </p:spPr>
      </p:pic>
      <p:pic>
        <p:nvPicPr>
          <p:cNvPr id="9" name="Immagine 8" descr="RennaDNIM0029.JPG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7664" y="3717032"/>
            <a:ext cx="2880000" cy="2160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60080" y="306024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45424" y="306896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065565" y="3060249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0269" y="5302074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65613" y="5310785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089949" y="5302074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11760" y="332656"/>
            <a:ext cx="412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EWS/FUS negative </a:t>
            </a:r>
            <a:r>
              <a:rPr lang="it-IT" b="1" dirty="0" err="1" smtClean="0">
                <a:solidFill>
                  <a:prstClr val="white"/>
                </a:solidFill>
              </a:rPr>
              <a:t>myoepithelioma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 smtClean="0">
                <a:solidFill>
                  <a:prstClr val="white"/>
                </a:solidFill>
              </a:rPr>
              <a:t>cases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9552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Epithelioid</a:t>
            </a:r>
            <a:r>
              <a:rPr lang="it-IT" dirty="0" smtClean="0">
                <a:solidFill>
                  <a:schemeClr val="bg1"/>
                </a:solidFill>
              </a:rPr>
              <a:t>/</a:t>
            </a:r>
            <a:r>
              <a:rPr lang="it-IT" dirty="0" err="1" smtClean="0">
                <a:solidFill>
                  <a:schemeClr val="bg1"/>
                </a:solidFill>
              </a:rPr>
              <a:t>clear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component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reticular</a:t>
            </a:r>
            <a:r>
              <a:rPr lang="it-IT" dirty="0" smtClean="0">
                <a:solidFill>
                  <a:schemeClr val="bg1"/>
                </a:solidFill>
              </a:rPr>
              <a:t> pattern, or </a:t>
            </a:r>
            <a:r>
              <a:rPr lang="it-IT" dirty="0" err="1" smtClean="0">
                <a:solidFill>
                  <a:schemeClr val="bg1"/>
                </a:solidFill>
              </a:rPr>
              <a:t>prevalent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spindle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component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0"/>
            <a:ext cx="3671008" cy="2232000"/>
            <a:chOff x="0" y="0"/>
            <a:chExt cx="3671008" cy="2492896"/>
          </a:xfrm>
        </p:grpSpPr>
        <p:pic>
          <p:nvPicPr>
            <p:cNvPr id="2" name="Immagine 1" descr="placidiDNIM0045.JPG"/>
            <p:cNvPicPr preferRelativeResize="0">
              <a:picLocks noChangeAspect="1"/>
            </p:cNvPicPr>
            <p:nvPr/>
          </p:nvPicPr>
          <p:blipFill>
            <a:blip r:embed="rId3" cstate="print"/>
            <a:srcRect l="13441" b="18348"/>
            <a:stretch>
              <a:fillRect/>
            </a:stretch>
          </p:blipFill>
          <p:spPr>
            <a:xfrm rot="16200000">
              <a:off x="-364604" y="364604"/>
              <a:ext cx="2492896" cy="1763688"/>
            </a:xfrm>
            <a:prstGeom prst="rect">
              <a:avLst/>
            </a:prstGeom>
          </p:spPr>
        </p:pic>
        <p:pic>
          <p:nvPicPr>
            <p:cNvPr id="3" name="Immagine 2" descr="PlacidiDNIM0048.JPG"/>
            <p:cNvPicPr preferRelativeResize="0">
              <a:picLocks noChangeAspect="1"/>
            </p:cNvPicPr>
            <p:nvPr/>
          </p:nvPicPr>
          <p:blipFill>
            <a:blip r:embed="rId4" cstate="print"/>
            <a:srcRect l="35004"/>
            <a:stretch>
              <a:fillRect/>
            </a:stretch>
          </p:blipFill>
          <p:spPr>
            <a:xfrm>
              <a:off x="1799120" y="0"/>
              <a:ext cx="1871888" cy="2492896"/>
            </a:xfrm>
            <a:prstGeom prst="rect">
              <a:avLst/>
            </a:prstGeom>
          </p:spPr>
        </p:pic>
      </p:grpSp>
      <p:pic>
        <p:nvPicPr>
          <p:cNvPr id="6" name="Immagine 5" descr="TappiDNIM0044.JPG"/>
          <p:cNvPicPr preferRelativeResize="0">
            <a:picLocks noChangeAspect="1"/>
          </p:cNvPicPr>
          <p:nvPr/>
        </p:nvPicPr>
        <p:blipFill>
          <a:blip r:embed="rId5" cstate="print"/>
          <a:srcRect b="8885"/>
          <a:stretch>
            <a:fillRect/>
          </a:stretch>
        </p:blipFill>
        <p:spPr>
          <a:xfrm>
            <a:off x="5728179" y="4632683"/>
            <a:ext cx="3266215" cy="2232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064" y="1639088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96136" y="6273225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43808" y="2340880"/>
            <a:ext cx="3617608" cy="2232000"/>
            <a:chOff x="0" y="2276872"/>
            <a:chExt cx="3617608" cy="2232000"/>
          </a:xfrm>
        </p:grpSpPr>
        <p:pic>
          <p:nvPicPr>
            <p:cNvPr id="5" name="Immagine 4" descr="Porcile DNIM0055.JPG"/>
            <p:cNvPicPr preferRelativeResize="0">
              <a:picLocks noChangeAspect="1"/>
            </p:cNvPicPr>
            <p:nvPr/>
          </p:nvPicPr>
          <p:blipFill>
            <a:blip r:embed="rId6" cstate="print"/>
            <a:srcRect r="21751" b="8885"/>
            <a:stretch>
              <a:fillRect/>
            </a:stretch>
          </p:blipFill>
          <p:spPr>
            <a:xfrm>
              <a:off x="0" y="2276872"/>
              <a:ext cx="2555776" cy="2232000"/>
            </a:xfrm>
            <a:prstGeom prst="rect">
              <a:avLst/>
            </a:prstGeom>
          </p:spPr>
        </p:pic>
        <p:pic>
          <p:nvPicPr>
            <p:cNvPr id="10" name="Immagine 9" descr="PorcileDNIM0056.JPG"/>
            <p:cNvPicPr preferRelativeResize="0">
              <a:picLocks noChangeAspect="1"/>
            </p:cNvPicPr>
            <p:nvPr/>
          </p:nvPicPr>
          <p:blipFill>
            <a:blip r:embed="rId7" cstate="print"/>
            <a:srcRect r="66125"/>
            <a:stretch>
              <a:fillRect/>
            </a:stretch>
          </p:blipFill>
          <p:spPr>
            <a:xfrm>
              <a:off x="2609496" y="2276872"/>
              <a:ext cx="1008112" cy="2232000"/>
            </a:xfrm>
            <a:prstGeom prst="rect">
              <a:avLst/>
            </a:prstGeom>
          </p:spPr>
        </p:pic>
      </p:grpSp>
      <p:sp>
        <p:nvSpPr>
          <p:cNvPr id="8" name="Rettangolo 7"/>
          <p:cNvSpPr/>
          <p:nvPr/>
        </p:nvSpPr>
        <p:spPr>
          <a:xfrm>
            <a:off x="2888384" y="397192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42182" y="332656"/>
            <a:ext cx="412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EWS/FUS negative myoepithelioma </a:t>
            </a:r>
            <a:r>
              <a:rPr lang="it-IT" b="1" dirty="0" err="1" smtClean="0">
                <a:solidFill>
                  <a:prstClr val="white"/>
                </a:solidFill>
              </a:rPr>
              <a:t>cases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58772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Large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hypocellular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hyalinized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areas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giant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cells</a:t>
            </a:r>
            <a:r>
              <a:rPr lang="it-IT" dirty="0" smtClean="0">
                <a:solidFill>
                  <a:schemeClr val="bg1"/>
                </a:solidFill>
              </a:rPr>
              <a:t>  (</a:t>
            </a:r>
            <a:r>
              <a:rPr lang="it-IT" dirty="0" err="1" smtClean="0">
                <a:solidFill>
                  <a:schemeClr val="bg1"/>
                </a:solidFill>
              </a:rPr>
              <a:t>multinucleated</a:t>
            </a:r>
            <a:r>
              <a:rPr lang="it-IT" dirty="0" smtClean="0">
                <a:solidFill>
                  <a:schemeClr val="bg1"/>
                </a:solidFill>
              </a:rPr>
              <a:t>  or </a:t>
            </a:r>
            <a:r>
              <a:rPr lang="it-IT" dirty="0" err="1" smtClean="0">
                <a:solidFill>
                  <a:schemeClr val="bg1"/>
                </a:solidFill>
              </a:rPr>
              <a:t>osteoclast-like</a:t>
            </a:r>
            <a:r>
              <a:rPr lang="it-IT" dirty="0" smtClean="0">
                <a:solidFill>
                  <a:schemeClr val="bg1"/>
                </a:solidFill>
              </a:rPr>
              <a:t> 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:\Users\fioremarco\Dropbox\Marco Lavoro\Mioepitelioma\Mioepiteliomi FOTO radiologiche\Pensallorto Alessandro\RMN piede\T1 coronale mdc.0012.jpg"/>
          <p:cNvPicPr>
            <a:picLocks noChangeAspect="1" noChangeArrowheads="1"/>
          </p:cNvPicPr>
          <p:nvPr/>
        </p:nvPicPr>
        <p:blipFill>
          <a:blip r:embed="rId2" cstate="print"/>
          <a:srcRect l="13043" t="8696" r="21739" b="10870"/>
          <a:stretch>
            <a:fillRect/>
          </a:stretch>
        </p:blipFill>
        <p:spPr bwMode="auto">
          <a:xfrm>
            <a:off x="1043608" y="1340767"/>
            <a:ext cx="3528392" cy="4351683"/>
          </a:xfrm>
          <a:prstGeom prst="rect">
            <a:avLst/>
          </a:prstGeom>
          <a:noFill/>
        </p:spPr>
      </p:pic>
      <p:pic>
        <p:nvPicPr>
          <p:cNvPr id="21" name="Picture 27" descr="C:\Users\fioremarco\Dropbox\Marco Lavoro\Mioepitelioma\Mioepiteliomi FOTO radiologiche\Pensallorto Alessandro\TAC inguine\assiale mdc.0098.jpg"/>
          <p:cNvPicPr>
            <a:picLocks noChangeAspect="1" noChangeArrowheads="1"/>
          </p:cNvPicPr>
          <p:nvPr/>
        </p:nvPicPr>
        <p:blipFill>
          <a:blip r:embed="rId3" cstate="print"/>
          <a:srcRect l="5070" t="20744" r="11956" b="13834"/>
          <a:stretch>
            <a:fillRect/>
          </a:stretch>
        </p:blipFill>
        <p:spPr bwMode="auto">
          <a:xfrm>
            <a:off x="4860032" y="3212976"/>
            <a:ext cx="3105125" cy="2448272"/>
          </a:xfrm>
          <a:prstGeom prst="rect">
            <a:avLst/>
          </a:prstGeom>
          <a:noFill/>
        </p:spPr>
      </p:pic>
      <p:sp>
        <p:nvSpPr>
          <p:cNvPr id="22" name="Rettangolo 21"/>
          <p:cNvSpPr/>
          <p:nvPr/>
        </p:nvSpPr>
        <p:spPr>
          <a:xfrm>
            <a:off x="1477714" y="332656"/>
            <a:ext cx="48224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Myoepithelial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Carcinoma – EWS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045666" y="26064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932040" y="2535287"/>
            <a:ext cx="20861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SYT negative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5220489"/>
            <a:ext cx="669674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LR and DM (</a:t>
            </a:r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loco-regional</a:t>
            </a:r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at 160 </a:t>
            </a:r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</a:t>
            </a:r>
            <a:endParaRPr lang="it-IT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1560" y="5868561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NED at 170 </a:t>
            </a:r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</a:t>
            </a:r>
            <a:endParaRPr lang="it-IT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4581128"/>
            <a:ext cx="237626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Surgery</a:t>
            </a:r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RT</a:t>
            </a:r>
          </a:p>
        </p:txBody>
      </p:sp>
      <p:pic>
        <p:nvPicPr>
          <p:cNvPr id="12" name="Immagine 11" descr="PleitezDNIM0006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340767"/>
            <a:ext cx="2088232" cy="156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9" name="Picture 83" descr="C:\Users\fioremarco\Dropbox\Marco Lavoro\Mioepitelioma\Mioepiteliomi FOTO radiologiche\Di Chiara Ciro\RMN iniziale\T1W_TSE.0017.jpg"/>
          <p:cNvPicPr>
            <a:picLocks noChangeAspect="1" noChangeArrowheads="1"/>
          </p:cNvPicPr>
          <p:nvPr/>
        </p:nvPicPr>
        <p:blipFill>
          <a:blip r:embed="rId2" cstate="print"/>
          <a:srcRect l="24590" r="19672"/>
          <a:stretch>
            <a:fillRect/>
          </a:stretch>
        </p:blipFill>
        <p:spPr bwMode="auto">
          <a:xfrm>
            <a:off x="1475656" y="1412776"/>
            <a:ext cx="2448272" cy="4392488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1477714" y="332656"/>
            <a:ext cx="56145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Myoepithelial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Carcinoma - EWS FUS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045666" y="26064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it-IT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4499992" y="1340768"/>
            <a:ext cx="3816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Ifox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SD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572000" y="2348880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ILP 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t-IT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transitory</a:t>
            </a:r>
            <a:r>
              <a:rPr lang="it-IT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MR  PD</a:t>
            </a:r>
            <a:endParaRPr lang="it-IT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Background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oremarco\Dropbox\Marco Lavoro\Mioepitelioma\Mioepiteliomi FOTO radiologiche\Di Chiara Ciro\Foto intervento\IMG_2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0" y="144016"/>
            <a:ext cx="4572000" cy="3429000"/>
          </a:xfrm>
          <a:prstGeom prst="rect">
            <a:avLst/>
          </a:prstGeom>
          <a:noFill/>
        </p:spPr>
      </p:pic>
      <p:pic>
        <p:nvPicPr>
          <p:cNvPr id="6147" name="Picture 3" descr="C:\Users\fioremarco\Dropbox\Marco Lavoro\Mioepitelioma\Mioepiteliomi FOTO radiologiche\Di Chiara Ciro\Foto intervento\IMG_2193.jpg"/>
          <p:cNvPicPr>
            <a:picLocks noChangeAspect="1" noChangeArrowheads="1"/>
          </p:cNvPicPr>
          <p:nvPr/>
        </p:nvPicPr>
        <p:blipFill>
          <a:blip r:embed="rId3" cstate="print"/>
          <a:srcRect t="9702" b="20997"/>
          <a:stretch>
            <a:fillRect/>
          </a:stretch>
        </p:blipFill>
        <p:spPr bwMode="auto">
          <a:xfrm>
            <a:off x="0" y="2348880"/>
            <a:ext cx="5126334" cy="2664659"/>
          </a:xfrm>
          <a:prstGeom prst="rect">
            <a:avLst/>
          </a:prstGeom>
          <a:noFill/>
        </p:spPr>
      </p:pic>
      <p:pic>
        <p:nvPicPr>
          <p:cNvPr id="6148" name="Picture 4" descr="C:\Users\fioremarco\Dropbox\Marco Lavoro\Mioepitelioma\Mioepiteliomi FOTO radiologiche\Di Chiara Ciro\Foto intervento\IMG_2199.jpg"/>
          <p:cNvPicPr>
            <a:picLocks noChangeAspect="1" noChangeArrowheads="1"/>
          </p:cNvPicPr>
          <p:nvPr/>
        </p:nvPicPr>
        <p:blipFill>
          <a:blip r:embed="rId4" cstate="print"/>
          <a:srcRect t="3730" b="19806"/>
          <a:stretch>
            <a:fillRect/>
          </a:stretch>
        </p:blipFill>
        <p:spPr bwMode="auto">
          <a:xfrm>
            <a:off x="3995936" y="3645024"/>
            <a:ext cx="5148064" cy="295232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67544" y="836712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LR and DM at 3 </a:t>
            </a:r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</a:t>
            </a:r>
            <a:endParaRPr lang="it-IT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1484784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DOD at 9 </a:t>
            </a:r>
            <a:r>
              <a:rPr lang="it-IT" sz="32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</a:t>
            </a:r>
            <a:endParaRPr lang="it-IT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yout 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40352" cy="301154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99792" y="4800054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5-yr LR CCI 	</a:t>
            </a:r>
            <a:r>
              <a:rPr lang="en-US" sz="3200" dirty="0" smtClean="0">
                <a:sym typeface="Wingdings" pitchFamily="2" charset="2"/>
              </a:rPr>
              <a:t> 13%</a:t>
            </a:r>
          </a:p>
          <a:p>
            <a:r>
              <a:rPr lang="en-US" sz="3200" dirty="0" smtClean="0"/>
              <a:t>5 yr DM CCI 	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7%</a:t>
            </a:r>
            <a:endParaRPr lang="it-IT" sz="32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Outcome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Discussion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548680"/>
            <a:ext cx="431034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EWSR1 positive: </a:t>
            </a:r>
            <a:r>
              <a:rPr lang="it-IT" sz="2800" dirty="0" smtClean="0"/>
              <a:t>5/13 </a:t>
            </a:r>
            <a:r>
              <a:rPr lang="it-IT" sz="2800" dirty="0" smtClean="0"/>
              <a:t>(38%)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196752"/>
            <a:ext cx="62420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Common </a:t>
            </a:r>
            <a:r>
              <a:rPr lang="it-IT" sz="2800" dirty="0" err="1" smtClean="0"/>
              <a:t>partners</a:t>
            </a:r>
            <a:r>
              <a:rPr lang="it-IT" sz="2800" dirty="0" smtClean="0"/>
              <a:t>:</a:t>
            </a:r>
          </a:p>
          <a:p>
            <a:r>
              <a:rPr lang="it-IT" sz="2800" dirty="0" smtClean="0"/>
              <a:t>	PBX1, POU5F1, ZNF444 </a:t>
            </a:r>
            <a:r>
              <a:rPr lang="it-IT" sz="2800" dirty="0" smtClean="0">
                <a:sym typeface="Wingdings" pitchFamily="2" charset="2"/>
              </a:rPr>
              <a:t> negative</a:t>
            </a:r>
          </a:p>
          <a:p>
            <a:r>
              <a:rPr lang="it-IT" sz="2800" dirty="0" smtClean="0">
                <a:sym typeface="Wingdings" pitchFamily="2" charset="2"/>
              </a:rPr>
              <a:t>Rare </a:t>
            </a:r>
            <a:r>
              <a:rPr lang="it-IT" sz="2800" dirty="0" err="1" smtClean="0">
                <a:sym typeface="Wingdings" pitchFamily="2" charset="2"/>
              </a:rPr>
              <a:t>partners</a:t>
            </a:r>
            <a:r>
              <a:rPr lang="it-IT" sz="2800" dirty="0" smtClean="0">
                <a:sym typeface="Wingdings" pitchFamily="2" charset="2"/>
              </a:rPr>
              <a:t>: </a:t>
            </a:r>
          </a:p>
          <a:p>
            <a:r>
              <a:rPr lang="it-IT" sz="2800" dirty="0" smtClean="0">
                <a:sym typeface="Wingdings" pitchFamily="2" charset="2"/>
              </a:rPr>
              <a:t>	ATF1 		  negative</a:t>
            </a:r>
          </a:p>
          <a:p>
            <a:r>
              <a:rPr lang="it-IT" sz="2800" dirty="0" smtClean="0">
                <a:sym typeface="Wingdings" pitchFamily="2" charset="2"/>
              </a:rPr>
              <a:t>	NFATc2 	 1 case (NGS)</a:t>
            </a:r>
          </a:p>
          <a:p>
            <a:r>
              <a:rPr lang="it-IT" sz="2800" dirty="0" smtClean="0">
                <a:sym typeface="Wingdings" pitchFamily="2" charset="2"/>
              </a:rPr>
              <a:t>	PBX3 		 1 case (NGS)</a:t>
            </a:r>
            <a:endParaRPr lang="it-IT" sz="2800" dirty="0" smtClean="0"/>
          </a:p>
        </p:txBody>
      </p:sp>
      <p:grpSp>
        <p:nvGrpSpPr>
          <p:cNvPr id="6" name="Gruppo 5"/>
          <p:cNvGrpSpPr/>
          <p:nvPr/>
        </p:nvGrpSpPr>
        <p:grpSpPr>
          <a:xfrm>
            <a:off x="323528" y="3933056"/>
            <a:ext cx="5275881" cy="1811462"/>
            <a:chOff x="376238" y="1833563"/>
            <a:chExt cx="8391525" cy="3190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238" y="1833563"/>
              <a:ext cx="839152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4503047"/>
              <a:ext cx="4536504" cy="51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o 9"/>
          <p:cNvGrpSpPr/>
          <p:nvPr/>
        </p:nvGrpSpPr>
        <p:grpSpPr>
          <a:xfrm>
            <a:off x="1979712" y="4551802"/>
            <a:ext cx="6953298" cy="1469486"/>
            <a:chOff x="1979712" y="4551802"/>
            <a:chExt cx="6953298" cy="14694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4551802"/>
              <a:ext cx="6953298" cy="1469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4194" y="5061692"/>
              <a:ext cx="3416278" cy="383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Immagine 10" descr="2014_CTOS_Myoepithelioma_171014.jpg"/>
          <p:cNvPicPr>
            <a:picLocks noChangeAspect="1"/>
          </p:cNvPicPr>
          <p:nvPr/>
        </p:nvPicPr>
        <p:blipFill>
          <a:blip r:embed="rId6" cstate="print"/>
          <a:srcRect b="7577"/>
          <a:stretch>
            <a:fillRect/>
          </a:stretch>
        </p:blipFill>
        <p:spPr>
          <a:xfrm>
            <a:off x="6231662" y="2276872"/>
            <a:ext cx="2804834" cy="19442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003784" y="548680"/>
            <a:ext cx="367267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EWS/FUS +: </a:t>
            </a:r>
            <a:r>
              <a:rPr lang="it-IT" sz="2800" dirty="0" smtClean="0"/>
              <a:t>6</a:t>
            </a:r>
            <a:r>
              <a:rPr lang="it-IT" sz="2800" dirty="0" smtClean="0"/>
              <a:t>/13 (</a:t>
            </a:r>
            <a:r>
              <a:rPr lang="it-IT" sz="2800" dirty="0" smtClean="0"/>
              <a:t>46</a:t>
            </a:r>
            <a:r>
              <a:rPr lang="it-IT" sz="2800" dirty="0" smtClean="0"/>
              <a:t>%) 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696753"/>
            <a:ext cx="803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Evolving</a:t>
            </a:r>
            <a:r>
              <a:rPr lang="it-IT" sz="2400" dirty="0" smtClean="0"/>
              <a:t> </a:t>
            </a:r>
            <a:r>
              <a:rPr lang="it-IT" sz="2400" dirty="0" err="1" smtClean="0"/>
              <a:t>diagnosis…</a:t>
            </a: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4" name="Immagine 3" descr="2014_CTOS_Myoepithelioma_151014.jpg"/>
          <p:cNvPicPr>
            <a:picLocks noChangeAspect="1"/>
          </p:cNvPicPr>
          <p:nvPr/>
        </p:nvPicPr>
        <p:blipFill>
          <a:blip r:embed="rId3" cstate="print"/>
          <a:srcRect l="38188" t="4851" r="2751" b="46850"/>
          <a:stretch>
            <a:fillRect/>
          </a:stretch>
        </p:blipFill>
        <p:spPr>
          <a:xfrm>
            <a:off x="5436096" y="836712"/>
            <a:ext cx="2952328" cy="181076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39552" y="155679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Difficult</a:t>
            </a:r>
            <a:r>
              <a:rPr lang="it-IT" sz="2400" dirty="0" smtClean="0"/>
              <a:t> </a:t>
            </a:r>
            <a:r>
              <a:rPr lang="it-IT" sz="2400" dirty="0" err="1" smtClean="0"/>
              <a:t>diagnosis</a:t>
            </a:r>
            <a:r>
              <a:rPr lang="it-IT" sz="2400" dirty="0" smtClean="0"/>
              <a:t> / ?? </a:t>
            </a:r>
            <a:r>
              <a:rPr lang="it-IT" sz="2400" dirty="0" err="1" smtClean="0"/>
              <a:t>Prognostic</a:t>
            </a:r>
            <a:r>
              <a:rPr lang="it-IT" sz="2400" dirty="0" smtClean="0"/>
              <a:t> </a:t>
            </a:r>
            <a:r>
              <a:rPr lang="it-IT" sz="2400" dirty="0" err="1" smtClean="0"/>
              <a:t>factors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FISH </a:t>
            </a:r>
            <a:r>
              <a:rPr lang="it-IT" sz="2400" dirty="0" err="1" smtClean="0"/>
              <a:t>profiling</a:t>
            </a:r>
            <a:r>
              <a:rPr lang="it-IT" sz="2400" dirty="0" smtClean="0"/>
              <a:t> </a:t>
            </a:r>
            <a:r>
              <a:rPr lang="it-IT" sz="2400" dirty="0" err="1" smtClean="0"/>
              <a:t>may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very</a:t>
            </a:r>
            <a:r>
              <a:rPr lang="it-IT" sz="2400" dirty="0" smtClean="0"/>
              <a:t> rare </a:t>
            </a:r>
            <a:r>
              <a:rPr lang="it-IT" sz="2400" dirty="0" err="1" smtClean="0"/>
              <a:t>partners…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Molecular</a:t>
            </a:r>
            <a:r>
              <a:rPr lang="it-IT" sz="2400" dirty="0" smtClean="0"/>
              <a:t> </a:t>
            </a:r>
            <a:r>
              <a:rPr lang="it-IT" sz="2400" dirty="0" err="1" smtClean="0"/>
              <a:t>profiling</a:t>
            </a:r>
            <a:r>
              <a:rPr lang="it-IT" sz="2400" dirty="0" smtClean="0"/>
              <a:t> </a:t>
            </a:r>
            <a:r>
              <a:rPr lang="it-IT" sz="2400" dirty="0" err="1" smtClean="0"/>
              <a:t>may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essential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confirmation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Do </a:t>
            </a:r>
            <a:r>
              <a:rPr lang="it-IT" sz="2400" dirty="0" err="1" smtClean="0"/>
              <a:t>we</a:t>
            </a:r>
            <a:r>
              <a:rPr lang="it-IT" sz="2400" dirty="0" smtClean="0"/>
              <a:t> deal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only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??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err="1" smtClean="0"/>
              <a:t>No-traslocated</a:t>
            </a:r>
            <a:r>
              <a:rPr lang="it-IT" sz="2400" dirty="0" smtClean="0"/>
              <a:t> myoepithelioma are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traslocations</a:t>
            </a:r>
            <a:r>
              <a:rPr lang="it-IT" sz="2400" dirty="0" smtClean="0"/>
              <a:t> </a:t>
            </a:r>
            <a:r>
              <a:rPr lang="it-IT" sz="2400" dirty="0" err="1" smtClean="0"/>
              <a:t>necessarily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Similar</a:t>
            </a:r>
            <a:r>
              <a:rPr lang="it-IT" sz="2400" dirty="0" smtClean="0"/>
              <a:t>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 in </a:t>
            </a:r>
            <a:r>
              <a:rPr lang="it-IT" sz="2400" dirty="0" err="1" smtClean="0"/>
              <a:t>breast</a:t>
            </a:r>
            <a:r>
              <a:rPr lang="it-IT" sz="2400" dirty="0" smtClean="0"/>
              <a:t> / </a:t>
            </a:r>
            <a:r>
              <a:rPr lang="it-IT" sz="2400" dirty="0" err="1" smtClean="0"/>
              <a:t>salivary</a:t>
            </a:r>
            <a:r>
              <a:rPr lang="it-IT" sz="2400" dirty="0" smtClean="0"/>
              <a:t> </a:t>
            </a:r>
            <a:r>
              <a:rPr lang="it-IT" sz="2400" dirty="0" err="1" smtClean="0"/>
              <a:t>glands…</a:t>
            </a:r>
            <a:endParaRPr lang="it-IT" sz="2400" dirty="0" smtClean="0"/>
          </a:p>
          <a:p>
            <a:pPr lvl="2">
              <a:buFont typeface="Arial" pitchFamily="34" charset="0"/>
              <a:buChar char="•"/>
            </a:pPr>
            <a:endParaRPr lang="it-IT" sz="2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851920" y="3174067"/>
            <a:ext cx="4429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NGS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5775647"/>
            <a:ext cx="30159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pathologists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8" y="2780928"/>
            <a:ext cx="7380312" cy="10707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470025"/>
          </a:xfrm>
        </p:spPr>
        <p:txBody>
          <a:bodyPr/>
          <a:lstStyle/>
          <a:p>
            <a:r>
              <a:rPr lang="it-IT" dirty="0" err="1" smtClean="0"/>
              <a:t>Acknowledgments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9685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i="1" dirty="0" err="1" smtClean="0"/>
              <a:t>Pathology</a:t>
            </a:r>
            <a:r>
              <a:rPr lang="it-IT" i="1" dirty="0" smtClean="0"/>
              <a:t> </a:t>
            </a:r>
            <a:r>
              <a:rPr lang="it-IT" i="1" dirty="0" err="1" smtClean="0"/>
              <a:t>Dept</a:t>
            </a:r>
            <a:r>
              <a:rPr lang="it-IT" i="1" dirty="0" smtClean="0"/>
              <a:t>. INT, Milan</a:t>
            </a:r>
          </a:p>
          <a:p>
            <a:pPr algn="r"/>
            <a:r>
              <a:rPr lang="it-IT" dirty="0" smtClean="0"/>
              <a:t>Silvana Pilotti</a:t>
            </a:r>
          </a:p>
          <a:p>
            <a:pPr algn="r"/>
            <a:r>
              <a:rPr lang="it-IT" dirty="0" smtClean="0"/>
              <a:t>Gianpaolo Dagrada</a:t>
            </a:r>
          </a:p>
          <a:p>
            <a:pPr algn="r"/>
            <a:r>
              <a:rPr lang="it-IT" dirty="0" smtClean="0"/>
              <a:t>Paola Collini</a:t>
            </a:r>
          </a:p>
          <a:p>
            <a:pPr algn="r"/>
            <a:r>
              <a:rPr lang="it-IT" dirty="0" smtClean="0"/>
              <a:t>Marta Barisella</a:t>
            </a:r>
          </a:p>
          <a:p>
            <a:endParaRPr lang="it-IT" dirty="0" smtClean="0"/>
          </a:p>
          <a:p>
            <a:pPr algn="l"/>
            <a:r>
              <a:rPr lang="it-IT" i="1" dirty="0" smtClean="0"/>
              <a:t>“Giorgio Prodi” </a:t>
            </a:r>
            <a:r>
              <a:rPr lang="it-IT" i="1" dirty="0" err="1" smtClean="0"/>
              <a:t>Cancer</a:t>
            </a:r>
            <a:r>
              <a:rPr lang="it-IT" i="1" dirty="0" smtClean="0"/>
              <a:t> </a:t>
            </a:r>
            <a:r>
              <a:rPr lang="it-IT" i="1" dirty="0" err="1" smtClean="0"/>
              <a:t>Research</a:t>
            </a:r>
            <a:r>
              <a:rPr lang="it-IT" i="1" dirty="0" smtClean="0"/>
              <a:t> </a:t>
            </a:r>
            <a:r>
              <a:rPr lang="it-IT" i="1" dirty="0" err="1" smtClean="0"/>
              <a:t>Dept</a:t>
            </a:r>
            <a:r>
              <a:rPr lang="it-IT" i="1" dirty="0" smtClean="0"/>
              <a:t>., Bologna</a:t>
            </a:r>
          </a:p>
          <a:p>
            <a:pPr algn="r"/>
            <a:r>
              <a:rPr lang="it-IT" dirty="0" smtClean="0"/>
              <a:t>Maria A. Pantaleo</a:t>
            </a:r>
          </a:p>
          <a:p>
            <a:endParaRPr lang="it-IT" i="1" dirty="0" smtClean="0"/>
          </a:p>
          <a:p>
            <a:pPr algn="l"/>
            <a:r>
              <a:rPr lang="it-IT" i="1" dirty="0" err="1" smtClean="0"/>
              <a:t>Medical</a:t>
            </a:r>
            <a:r>
              <a:rPr lang="it-IT" i="1" dirty="0" smtClean="0"/>
              <a:t> </a:t>
            </a:r>
            <a:r>
              <a:rPr lang="it-IT" i="1" dirty="0" err="1" smtClean="0"/>
              <a:t>Oncology</a:t>
            </a:r>
            <a:r>
              <a:rPr lang="it-IT" i="1" dirty="0" smtClean="0"/>
              <a:t> </a:t>
            </a:r>
            <a:r>
              <a:rPr lang="it-IT" i="1" dirty="0" err="1" smtClean="0"/>
              <a:t>Dept</a:t>
            </a:r>
            <a:r>
              <a:rPr lang="it-IT" i="1" dirty="0" smtClean="0"/>
              <a:t>. INT, Milan</a:t>
            </a:r>
          </a:p>
          <a:p>
            <a:pPr algn="r"/>
            <a:r>
              <a:rPr lang="it-IT" dirty="0" smtClean="0"/>
              <a:t>Silvia Stacchiotti</a:t>
            </a:r>
          </a:p>
          <a:p>
            <a:pPr algn="r"/>
            <a:r>
              <a:rPr lang="it-IT" dirty="0" smtClean="0"/>
              <a:t>Paolo G. Casali</a:t>
            </a:r>
          </a:p>
          <a:p>
            <a:endParaRPr lang="it-IT" dirty="0" smtClean="0"/>
          </a:p>
          <a:p>
            <a:pPr algn="l"/>
            <a:r>
              <a:rPr lang="it-IT" i="1" dirty="0" smtClean="0"/>
              <a:t>Sarcoma </a:t>
            </a:r>
            <a:r>
              <a:rPr lang="it-IT" i="1" dirty="0" err="1" smtClean="0"/>
              <a:t>Unit</a:t>
            </a:r>
            <a:r>
              <a:rPr lang="it-IT" i="1" dirty="0" smtClean="0"/>
              <a:t> INT, Milan</a:t>
            </a:r>
          </a:p>
          <a:p>
            <a:pPr algn="r"/>
            <a:r>
              <a:rPr lang="it-IT" dirty="0" smtClean="0"/>
              <a:t>Chiara Colombo</a:t>
            </a:r>
          </a:p>
          <a:p>
            <a:pPr algn="r"/>
            <a:r>
              <a:rPr lang="it-IT" dirty="0" smtClean="0"/>
              <a:t>Stefano Radaelli</a:t>
            </a:r>
          </a:p>
          <a:p>
            <a:pPr algn="r"/>
            <a:r>
              <a:rPr lang="it-IT" dirty="0" smtClean="0"/>
              <a:t>Alessandro Gronchi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Mixed</a:t>
            </a:r>
            <a:r>
              <a:rPr lang="it-IT" dirty="0" smtClean="0"/>
              <a:t> </a:t>
            </a:r>
            <a:r>
              <a:rPr lang="it-IT" dirty="0" err="1" smtClean="0"/>
              <a:t>tumors</a:t>
            </a:r>
            <a:r>
              <a:rPr lang="it-IT" dirty="0" smtClean="0"/>
              <a:t> </a:t>
            </a:r>
            <a:r>
              <a:rPr lang="it-IT" dirty="0" err="1" smtClean="0"/>
              <a:t>---</a:t>
            </a:r>
            <a:r>
              <a:rPr lang="it-IT" dirty="0" smtClean="0"/>
              <a:t> </a:t>
            </a:r>
            <a:r>
              <a:rPr lang="it-IT" dirty="0" err="1" smtClean="0"/>
              <a:t>Myoepithelial</a:t>
            </a:r>
            <a:r>
              <a:rPr lang="it-IT" dirty="0" smtClean="0"/>
              <a:t> </a:t>
            </a:r>
            <a:r>
              <a:rPr lang="it-IT" dirty="0" err="1" smtClean="0"/>
              <a:t>tumors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2204864"/>
            <a:ext cx="238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Salivary</a:t>
            </a:r>
            <a:r>
              <a:rPr lang="it-IT" sz="2800" dirty="0" smtClean="0"/>
              <a:t> </a:t>
            </a:r>
            <a:r>
              <a:rPr lang="it-IT" sz="2800" dirty="0" err="1" smtClean="0"/>
              <a:t>Glands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76056" y="2492896"/>
            <a:ext cx="110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Breast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4581128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Bone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96136" y="3284984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Soft </a:t>
            </a:r>
            <a:r>
              <a:rPr lang="it-IT" sz="2800" dirty="0" err="1" smtClean="0"/>
              <a:t>Tissues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4437112"/>
            <a:ext cx="1230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Viscera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342900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Skin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053952" y="-57249"/>
            <a:ext cx="6046440" cy="147002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Myoepithelioma/</a:t>
            </a:r>
            <a:r>
              <a:rPr lang="it-IT" sz="2800" dirty="0" err="1" smtClean="0"/>
              <a:t>myoepithelial</a:t>
            </a:r>
            <a:r>
              <a:rPr lang="it-IT" sz="2800" dirty="0" smtClean="0"/>
              <a:t> carcinoma/</a:t>
            </a:r>
            <a:r>
              <a:rPr lang="it-IT" sz="2800" dirty="0" err="1" smtClean="0"/>
              <a:t>mixed</a:t>
            </a:r>
            <a:r>
              <a:rPr lang="it-IT" sz="2800" dirty="0" smtClean="0"/>
              <a:t> </a:t>
            </a:r>
            <a:r>
              <a:rPr lang="it-IT" sz="2800" dirty="0" err="1" smtClean="0"/>
              <a:t>tumour</a:t>
            </a:r>
            <a:endParaRPr lang="it-IT" sz="28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339752" y="1268760"/>
            <a:ext cx="6120680" cy="244827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Similar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counterparts</a:t>
            </a:r>
            <a:r>
              <a:rPr lang="it-IT" sz="1800" dirty="0" smtClean="0"/>
              <a:t> in </a:t>
            </a:r>
            <a:r>
              <a:rPr lang="it-IT" sz="1800" dirty="0" err="1" smtClean="0"/>
              <a:t>salivary</a:t>
            </a:r>
            <a:r>
              <a:rPr lang="it-IT" sz="1800" dirty="0" smtClean="0"/>
              <a:t> </a:t>
            </a:r>
            <a:r>
              <a:rPr lang="it-IT" sz="1800" dirty="0" err="1" smtClean="0"/>
              <a:t>glands</a:t>
            </a:r>
            <a:r>
              <a:rPr lang="it-IT" sz="1800" dirty="0" smtClean="0"/>
              <a:t> (</a:t>
            </a:r>
            <a:r>
              <a:rPr lang="it-IT" sz="1800" dirty="0" err="1" smtClean="0"/>
              <a:t>morphology</a:t>
            </a:r>
            <a:r>
              <a:rPr lang="it-IT" sz="1800" dirty="0" smtClean="0"/>
              <a:t> / ICC)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Parachordoma</a:t>
            </a:r>
            <a:r>
              <a:rPr lang="it-IT" sz="1800" dirty="0" smtClean="0"/>
              <a:t> (</a:t>
            </a:r>
            <a:r>
              <a:rPr lang="it-IT" sz="1800" dirty="0" err="1" smtClean="0"/>
              <a:t>synonym</a:t>
            </a:r>
            <a:r>
              <a:rPr lang="it-IT" sz="1800" dirty="0" smtClean="0"/>
              <a:t>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smtClean="0"/>
              <a:t>20% </a:t>
            </a:r>
            <a:r>
              <a:rPr lang="it-IT" sz="1800" dirty="0" err="1" smtClean="0"/>
              <a:t>pediatric</a:t>
            </a:r>
            <a:r>
              <a:rPr lang="it-IT" sz="1800" dirty="0" smtClean="0"/>
              <a:t> (&gt;&gt; </a:t>
            </a:r>
            <a:r>
              <a:rPr lang="it-IT" sz="1800" dirty="0" err="1" smtClean="0"/>
              <a:t>myoepithelial</a:t>
            </a:r>
            <a:r>
              <a:rPr lang="it-IT" sz="1800" dirty="0" smtClean="0"/>
              <a:t> </a:t>
            </a:r>
            <a:r>
              <a:rPr lang="it-IT" sz="1800" dirty="0" err="1" smtClean="0"/>
              <a:t>carcinomas</a:t>
            </a:r>
            <a:r>
              <a:rPr lang="it-IT" sz="1800" dirty="0" smtClean="0"/>
              <a:t>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smtClean="0"/>
              <a:t>Soft </a:t>
            </a:r>
            <a:r>
              <a:rPr lang="it-IT" sz="1800" dirty="0" err="1" smtClean="0"/>
              <a:t>tissues</a:t>
            </a:r>
            <a:r>
              <a:rPr lang="it-IT" sz="1800" dirty="0" smtClean="0"/>
              <a:t>: </a:t>
            </a:r>
            <a:r>
              <a:rPr lang="it-IT" sz="1800" dirty="0" err="1" smtClean="0"/>
              <a:t>Limbs</a:t>
            </a:r>
            <a:r>
              <a:rPr lang="it-IT" sz="1800" dirty="0" smtClean="0"/>
              <a:t>, </a:t>
            </a:r>
            <a:r>
              <a:rPr lang="it-IT" sz="1800" dirty="0" err="1" smtClean="0"/>
              <a:t>Girdles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Rarely</a:t>
            </a:r>
            <a:r>
              <a:rPr lang="it-IT" sz="1800" dirty="0" smtClean="0"/>
              <a:t>, </a:t>
            </a:r>
            <a:r>
              <a:rPr lang="it-IT" sz="1800" dirty="0" err="1" smtClean="0"/>
              <a:t>bone</a:t>
            </a:r>
            <a:r>
              <a:rPr lang="it-IT" sz="1800" dirty="0" smtClean="0"/>
              <a:t> / </a:t>
            </a:r>
            <a:r>
              <a:rPr lang="it-IT" sz="1800" dirty="0" err="1" smtClean="0"/>
              <a:t>visceral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Sometimes</a:t>
            </a:r>
            <a:r>
              <a:rPr lang="it-IT" sz="1800" dirty="0" smtClean="0"/>
              <a:t> </a:t>
            </a:r>
            <a:r>
              <a:rPr lang="it-IT" sz="1800" dirty="0" err="1" smtClean="0"/>
              <a:t>primarily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skin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it-IT" sz="1800" dirty="0"/>
          </a:p>
        </p:txBody>
      </p:sp>
      <p:sp>
        <p:nvSpPr>
          <p:cNvPr id="6" name="Sottotitolo 4"/>
          <p:cNvSpPr txBox="1">
            <a:spLocks/>
          </p:cNvSpPr>
          <p:nvPr/>
        </p:nvSpPr>
        <p:spPr>
          <a:xfrm>
            <a:off x="288032" y="3645024"/>
            <a:ext cx="4211960" cy="2808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 err="1" smtClean="0">
                <a:solidFill>
                  <a:schemeClr val="tx1">
                    <a:tint val="75000"/>
                  </a:schemeClr>
                </a:solidFill>
              </a:rPr>
              <a:t>Broad-spectrum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tint val="75000"/>
                  </a:schemeClr>
                </a:solidFill>
              </a:rPr>
              <a:t>keratins</a:t>
            </a:r>
            <a:endParaRPr lang="it-IT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 err="1" smtClean="0">
                <a:solidFill>
                  <a:schemeClr val="tx1">
                    <a:tint val="75000"/>
                  </a:schemeClr>
                </a:solidFill>
              </a:rPr>
              <a:t>Calponin</a:t>
            </a:r>
            <a:endParaRPr lang="it-IT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 (66%)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GFAP (50%)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noProof="0" dirty="0" smtClean="0">
                <a:solidFill>
                  <a:schemeClr val="tx1">
                    <a:tint val="75000"/>
                  </a:schemeClr>
                </a:solidFill>
              </a:rPr>
              <a:t>p63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CD34</a:t>
            </a:r>
            <a:r>
              <a:rPr kumimoji="0" lang="it-IT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it-IT" b="0" i="0" u="none" strike="noStrike" kern="1200" cap="none" spc="0" normalizeH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Desmin</a:t>
            </a:r>
            <a:r>
              <a:rPr kumimoji="0" lang="it-IT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it-IT" b="0" i="0" u="none" strike="noStrike" kern="1200" cap="none" spc="0" normalizeH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Brachyury</a:t>
            </a:r>
            <a:r>
              <a:rPr kumimoji="0" lang="it-IT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negative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 descr="http://apps.who.int/bookorders/MDIbookJPG/Book/1700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28192" cy="2376263"/>
          </a:xfrm>
          <a:prstGeom prst="rect">
            <a:avLst/>
          </a:prstGeom>
          <a:noFill/>
        </p:spPr>
      </p:pic>
      <p:sp>
        <p:nvSpPr>
          <p:cNvPr id="8" name="Sottotitolo 4"/>
          <p:cNvSpPr txBox="1">
            <a:spLocks/>
          </p:cNvSpPr>
          <p:nvPr/>
        </p:nvSpPr>
        <p:spPr>
          <a:xfrm>
            <a:off x="4644008" y="3645024"/>
            <a:ext cx="4211960" cy="2808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</a:rPr>
              <a:t>EWSR1 </a:t>
            </a:r>
            <a:r>
              <a:rPr lang="it-IT" sz="2400" dirty="0" err="1" smtClean="0">
                <a:solidFill>
                  <a:schemeClr val="tx1">
                    <a:tint val="75000"/>
                  </a:schemeClr>
                </a:solidFill>
              </a:rPr>
              <a:t>rearrangement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</a:rPr>
              <a:t> (45%)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EWSR1-POU5F1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EWSR1-PBX1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EWSR1-ZNF444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… ATF1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36296" y="42117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16%</a:t>
            </a:r>
            <a:endParaRPr lang="it-IT" dirty="0"/>
          </a:p>
        </p:txBody>
      </p:sp>
      <p:sp>
        <p:nvSpPr>
          <p:cNvPr id="10" name="Parentesi graffa chiusa 9"/>
          <p:cNvSpPr/>
          <p:nvPr/>
        </p:nvSpPr>
        <p:spPr>
          <a:xfrm>
            <a:off x="7020272" y="4149080"/>
            <a:ext cx="144016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508104" y="606367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 smtClean="0"/>
              <a:t>C.R.</a:t>
            </a:r>
            <a:r>
              <a:rPr lang="it-IT" sz="1200" dirty="0" smtClean="0"/>
              <a:t> </a:t>
            </a:r>
            <a:r>
              <a:rPr lang="it-IT" sz="1200" dirty="0" err="1" smtClean="0"/>
              <a:t>Antonescu</a:t>
            </a:r>
            <a:r>
              <a:rPr lang="it-IT" sz="1200" dirty="0" smtClean="0"/>
              <a:t>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Gene </a:t>
            </a:r>
            <a:r>
              <a:rPr lang="it-IT" sz="1200" dirty="0" err="1" smtClean="0"/>
              <a:t>Chromosomes</a:t>
            </a:r>
            <a:r>
              <a:rPr lang="it-IT" sz="1200" dirty="0" smtClean="0"/>
              <a:t> and </a:t>
            </a:r>
            <a:r>
              <a:rPr lang="it-IT" sz="1200" dirty="0" err="1" smtClean="0"/>
              <a:t>Cancer</a:t>
            </a:r>
            <a:r>
              <a:rPr lang="it-IT" sz="1200" dirty="0" smtClean="0"/>
              <a:t> 49: 1114-1124 (2010)</a:t>
            </a:r>
            <a:endParaRPr lang="it-IT" sz="12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07504" y="3573016"/>
            <a:ext cx="8892480" cy="2952328"/>
            <a:chOff x="107504" y="3573016"/>
            <a:chExt cx="8892480" cy="2952328"/>
          </a:xfrm>
        </p:grpSpPr>
        <p:sp>
          <p:nvSpPr>
            <p:cNvPr id="16" name="Rettangolo 15"/>
            <p:cNvSpPr/>
            <p:nvPr/>
          </p:nvSpPr>
          <p:spPr>
            <a:xfrm>
              <a:off x="107504" y="3573016"/>
              <a:ext cx="889248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Sottotitolo 4"/>
            <p:cNvSpPr txBox="1">
              <a:spLocks/>
            </p:cNvSpPr>
            <p:nvPr/>
          </p:nvSpPr>
          <p:spPr>
            <a:xfrm>
              <a:off x="2601148" y="3645024"/>
              <a:ext cx="3590523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it-IT" dirty="0" err="1" smtClean="0"/>
                <a:t>Prognostic</a:t>
              </a:r>
              <a:r>
                <a:rPr lang="it-IT" dirty="0" smtClean="0"/>
                <a:t> </a:t>
              </a:r>
              <a:r>
                <a:rPr lang="it-IT" dirty="0" err="1" smtClean="0"/>
                <a:t>factors</a:t>
              </a:r>
              <a:r>
                <a:rPr lang="it-IT" dirty="0" smtClean="0"/>
                <a:t> ??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it-IT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it-IT" dirty="0" smtClean="0"/>
                <a:t>“</a:t>
              </a:r>
              <a:r>
                <a:rPr lang="it-IT" dirty="0" err="1" smtClean="0"/>
                <a:t>Malignant</a:t>
              </a:r>
              <a:r>
                <a:rPr lang="it-IT" dirty="0" smtClean="0"/>
                <a:t>” myoepithelioma: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it-IT" dirty="0" err="1" smtClean="0"/>
                <a:t>Cytologic</a:t>
              </a:r>
              <a:r>
                <a:rPr lang="it-IT" dirty="0" smtClean="0"/>
                <a:t> </a:t>
              </a:r>
              <a:r>
                <a:rPr lang="it-IT" dirty="0" err="1" smtClean="0"/>
                <a:t>atypia</a:t>
              </a:r>
              <a:r>
                <a:rPr lang="it-IT" dirty="0" smtClean="0"/>
                <a:t> 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it-IT" dirty="0" smtClean="0"/>
                <a:t>High </a:t>
              </a:r>
              <a:r>
                <a:rPr lang="it-IT" dirty="0" err="1" smtClean="0"/>
                <a:t>mitotic</a:t>
              </a:r>
              <a:r>
                <a:rPr lang="it-IT" dirty="0" smtClean="0"/>
                <a:t> rate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it-IT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it-IT" dirty="0" err="1" smtClean="0"/>
                <a:t>…Difficult</a:t>
              </a:r>
              <a:r>
                <a:rPr lang="it-IT" dirty="0" smtClean="0"/>
                <a:t> </a:t>
              </a:r>
              <a:r>
                <a:rPr lang="it-IT" dirty="0" err="1" smtClean="0"/>
                <a:t>to</a:t>
              </a:r>
              <a:r>
                <a:rPr lang="it-IT" dirty="0" smtClean="0"/>
                <a:t> </a:t>
              </a:r>
              <a:r>
                <a:rPr lang="it-IT" dirty="0" err="1" smtClean="0"/>
                <a:t>predict</a:t>
              </a:r>
              <a:r>
                <a:rPr lang="it-IT" dirty="0" smtClean="0"/>
                <a:t> </a:t>
              </a:r>
              <a:r>
                <a:rPr lang="it-IT" dirty="0" err="1" smtClean="0"/>
                <a:t>outcome</a:t>
              </a:r>
              <a:endParaRPr lang="it-IT" dirty="0" smtClean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/>
      <p:bldP spid="9" grpId="0"/>
      <p:bldP spid="10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053952" y="-57249"/>
            <a:ext cx="6046440" cy="147002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Myoepithelioma/</a:t>
            </a:r>
            <a:r>
              <a:rPr lang="it-IT" sz="2800" dirty="0" err="1" smtClean="0"/>
              <a:t>myoepithelial</a:t>
            </a:r>
            <a:r>
              <a:rPr lang="it-IT" sz="2800" dirty="0" smtClean="0"/>
              <a:t> carcinoma/</a:t>
            </a:r>
            <a:r>
              <a:rPr lang="it-IT" sz="2800" dirty="0" err="1" smtClean="0"/>
              <a:t>mixed</a:t>
            </a:r>
            <a:r>
              <a:rPr lang="it-IT" sz="2800" dirty="0" smtClean="0"/>
              <a:t> </a:t>
            </a:r>
            <a:r>
              <a:rPr lang="it-IT" sz="2800" dirty="0" err="1" smtClean="0"/>
              <a:t>tumour</a:t>
            </a:r>
            <a:endParaRPr lang="it-IT" sz="28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339752" y="1268760"/>
            <a:ext cx="6120680" cy="244827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Similar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counterparts</a:t>
            </a:r>
            <a:r>
              <a:rPr lang="it-IT" sz="1800" dirty="0" smtClean="0"/>
              <a:t> in </a:t>
            </a:r>
            <a:r>
              <a:rPr lang="it-IT" sz="1800" dirty="0" err="1" smtClean="0"/>
              <a:t>salivary</a:t>
            </a:r>
            <a:r>
              <a:rPr lang="it-IT" sz="1800" dirty="0" smtClean="0"/>
              <a:t> </a:t>
            </a:r>
            <a:r>
              <a:rPr lang="it-IT" sz="1800" dirty="0" err="1" smtClean="0"/>
              <a:t>glands</a:t>
            </a:r>
            <a:r>
              <a:rPr lang="it-IT" sz="1800" dirty="0" smtClean="0"/>
              <a:t> (</a:t>
            </a:r>
            <a:r>
              <a:rPr lang="it-IT" sz="1800" dirty="0" err="1" smtClean="0"/>
              <a:t>morphology</a:t>
            </a:r>
            <a:r>
              <a:rPr lang="it-IT" sz="1800" dirty="0" smtClean="0"/>
              <a:t> / ICC)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Parachordoma</a:t>
            </a:r>
            <a:r>
              <a:rPr lang="it-IT" sz="1800" dirty="0" smtClean="0"/>
              <a:t> (</a:t>
            </a:r>
            <a:r>
              <a:rPr lang="it-IT" sz="1800" dirty="0" err="1" smtClean="0"/>
              <a:t>synonym</a:t>
            </a:r>
            <a:r>
              <a:rPr lang="it-IT" sz="1800" dirty="0" smtClean="0"/>
              <a:t>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smtClean="0"/>
              <a:t>20% </a:t>
            </a:r>
            <a:r>
              <a:rPr lang="it-IT" sz="1800" dirty="0" err="1" smtClean="0"/>
              <a:t>pediatric</a:t>
            </a:r>
            <a:r>
              <a:rPr lang="it-IT" sz="1800" dirty="0" smtClean="0"/>
              <a:t> (&gt;&gt; </a:t>
            </a:r>
            <a:r>
              <a:rPr lang="it-IT" sz="1800" dirty="0" err="1" smtClean="0"/>
              <a:t>myoepithelial</a:t>
            </a:r>
            <a:r>
              <a:rPr lang="it-IT" sz="1800" dirty="0" smtClean="0"/>
              <a:t> </a:t>
            </a:r>
            <a:r>
              <a:rPr lang="it-IT" sz="1800" dirty="0" err="1" smtClean="0"/>
              <a:t>carcinomas</a:t>
            </a:r>
            <a:r>
              <a:rPr lang="it-IT" sz="1800" dirty="0" smtClean="0"/>
              <a:t>)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smtClean="0"/>
              <a:t>Soft </a:t>
            </a:r>
            <a:r>
              <a:rPr lang="it-IT" sz="1800" dirty="0" err="1" smtClean="0"/>
              <a:t>tissues</a:t>
            </a:r>
            <a:r>
              <a:rPr lang="it-IT" sz="1800" dirty="0" smtClean="0"/>
              <a:t>: </a:t>
            </a:r>
            <a:r>
              <a:rPr lang="it-IT" sz="1800" dirty="0" err="1" smtClean="0"/>
              <a:t>Limbs</a:t>
            </a:r>
            <a:r>
              <a:rPr lang="it-IT" sz="1800" dirty="0" smtClean="0"/>
              <a:t>, </a:t>
            </a:r>
            <a:r>
              <a:rPr lang="it-IT" sz="1800" dirty="0" err="1" smtClean="0"/>
              <a:t>Girdles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Rarely</a:t>
            </a:r>
            <a:r>
              <a:rPr lang="it-IT" sz="1800" dirty="0" smtClean="0"/>
              <a:t>, </a:t>
            </a:r>
            <a:r>
              <a:rPr lang="it-IT" sz="1800" dirty="0" err="1" smtClean="0"/>
              <a:t>bone</a:t>
            </a:r>
            <a:r>
              <a:rPr lang="it-IT" sz="1800" dirty="0" smtClean="0"/>
              <a:t> / </a:t>
            </a:r>
            <a:r>
              <a:rPr lang="it-IT" sz="1800" dirty="0" err="1" smtClean="0"/>
              <a:t>visceral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800" dirty="0" err="1" smtClean="0"/>
              <a:t>Sometimes</a:t>
            </a:r>
            <a:r>
              <a:rPr lang="it-IT" sz="1800" dirty="0" smtClean="0"/>
              <a:t> </a:t>
            </a:r>
            <a:r>
              <a:rPr lang="it-IT" sz="1800" dirty="0" err="1" smtClean="0"/>
              <a:t>primarily</a:t>
            </a:r>
            <a:r>
              <a:rPr lang="it-IT" sz="1800" dirty="0" smtClean="0"/>
              <a:t> in the </a:t>
            </a:r>
            <a:r>
              <a:rPr lang="it-IT" sz="1800" dirty="0" err="1" smtClean="0"/>
              <a:t>skin</a:t>
            </a:r>
            <a:endParaRPr lang="it-IT" sz="1800" dirty="0" smtClean="0"/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endParaRPr lang="it-IT" sz="1800" dirty="0"/>
          </a:p>
        </p:txBody>
      </p:sp>
      <p:pic>
        <p:nvPicPr>
          <p:cNvPr id="68610" name="Picture 2" descr="http://apps.who.int/bookorders/MDIbookJPG/Book/1700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28192" cy="2376263"/>
          </a:xfrm>
          <a:prstGeom prst="rect">
            <a:avLst/>
          </a:prstGeom>
          <a:noFill/>
        </p:spPr>
      </p:pic>
      <p:cxnSp>
        <p:nvCxnSpPr>
          <p:cNvPr id="12" name="Connettore 1 11"/>
          <p:cNvCxnSpPr/>
          <p:nvPr/>
        </p:nvCxnSpPr>
        <p:spPr>
          <a:xfrm flipH="1">
            <a:off x="2555776" y="2276872"/>
            <a:ext cx="4104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483768" y="3068960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555776" y="3429000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2555776" y="1484784"/>
            <a:ext cx="547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2"/>
          <p:cNvSpPr txBox="1">
            <a:spLocks/>
          </p:cNvSpPr>
          <p:nvPr/>
        </p:nvSpPr>
        <p:spPr>
          <a:xfrm>
            <a:off x="457200" y="3789040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</a:t>
            </a: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</a:t>
            </a:r>
            <a:endParaRPr kumimoji="0" lang="it-IT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Extraskeletal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myxoid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chodrosarcoma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NR4A3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Ossifying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fibromyxoid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tumor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PHF1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Chordoma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lang="it-IT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brachyury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Epithelioid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MPNST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Sclerosing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epithelioid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fibrosarcoma 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MUC4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Proximal-type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epithelioid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sarcoma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 Tissue Pathology: A Diagnostic Approach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Jason L.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Hornick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1st edition published by Elsevier)</a:t>
            </a:r>
            <a:endParaRPr kumimoji="0" lang="it-I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33503" y="5302949"/>
            <a:ext cx="23468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“</a:t>
            </a:r>
            <a:r>
              <a:rPr lang="it-IT" i="1" dirty="0" err="1" smtClean="0"/>
              <a:t>Something-Epithelioid</a:t>
            </a:r>
            <a:r>
              <a:rPr lang="it-IT" dirty="0" smtClean="0"/>
              <a:t> Sarcoma”</a:t>
            </a:r>
            <a:endParaRPr lang="it-IT" dirty="0"/>
          </a:p>
        </p:txBody>
      </p:sp>
      <p:sp>
        <p:nvSpPr>
          <p:cNvPr id="18" name="Parentesi graffa chiusa 17"/>
          <p:cNvSpPr/>
          <p:nvPr/>
        </p:nvSpPr>
        <p:spPr>
          <a:xfrm>
            <a:off x="4716016" y="5229200"/>
            <a:ext cx="21602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it-IT" dirty="0" err="1" smtClean="0"/>
              <a:t>Methods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184576"/>
          </a:xfrm>
        </p:spPr>
        <p:txBody>
          <a:bodyPr>
            <a:noAutofit/>
          </a:bodyPr>
          <a:lstStyle/>
          <a:p>
            <a:pPr algn="l"/>
            <a:r>
              <a:rPr lang="it-IT" sz="2400" dirty="0" err="1" smtClean="0"/>
              <a:t>Patients</a:t>
            </a:r>
            <a:r>
              <a:rPr lang="it-IT" sz="2400" dirty="0" smtClean="0"/>
              <a:t> </a:t>
            </a:r>
            <a:r>
              <a:rPr lang="it-IT" sz="2400" dirty="0" err="1" smtClean="0"/>
              <a:t>affected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:</a:t>
            </a:r>
          </a:p>
          <a:p>
            <a:pPr algn="l"/>
            <a:r>
              <a:rPr lang="it-IT" sz="2400" i="1" dirty="0" smtClean="0"/>
              <a:t>		myoepithelioma </a:t>
            </a:r>
            <a:r>
              <a:rPr lang="it-IT" sz="2400" i="1" dirty="0" err="1" smtClean="0"/>
              <a:t>of</a:t>
            </a:r>
            <a:r>
              <a:rPr lang="it-IT" sz="2400" i="1" dirty="0" smtClean="0"/>
              <a:t> soft </a:t>
            </a:r>
            <a:r>
              <a:rPr lang="it-IT" sz="2400" i="1" dirty="0" err="1" smtClean="0"/>
              <a:t>tissue</a:t>
            </a:r>
            <a:endParaRPr lang="it-IT" sz="2400" i="1" dirty="0" smtClean="0"/>
          </a:p>
          <a:p>
            <a:pPr algn="l"/>
            <a:r>
              <a:rPr lang="it-IT" sz="2400" i="1" dirty="0" smtClean="0"/>
              <a:t>		</a:t>
            </a:r>
            <a:r>
              <a:rPr lang="it-IT" sz="2400" i="1" dirty="0" err="1" smtClean="0"/>
              <a:t>malignant</a:t>
            </a:r>
            <a:r>
              <a:rPr lang="it-IT" sz="2400" i="1" dirty="0" smtClean="0"/>
              <a:t> myoepithelioma</a:t>
            </a:r>
          </a:p>
          <a:p>
            <a:pPr algn="l"/>
            <a:r>
              <a:rPr lang="it-IT" sz="2400" i="1" dirty="0" smtClean="0"/>
              <a:t>		</a:t>
            </a:r>
            <a:r>
              <a:rPr lang="it-IT" sz="2400" i="1" dirty="0" err="1" smtClean="0"/>
              <a:t>parachordoma</a:t>
            </a:r>
            <a:r>
              <a:rPr lang="it-IT" sz="2400" i="1" dirty="0" smtClean="0"/>
              <a:t> </a:t>
            </a:r>
          </a:p>
          <a:p>
            <a:pPr algn="l"/>
            <a:r>
              <a:rPr lang="it-IT" sz="2400" i="1" dirty="0" smtClean="0"/>
              <a:t>		</a:t>
            </a:r>
            <a:r>
              <a:rPr lang="it-IT" sz="2400" i="1" dirty="0" err="1" smtClean="0"/>
              <a:t>extraskeletal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myxoid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chondrosarcoma</a:t>
            </a:r>
            <a:r>
              <a:rPr lang="it-IT" sz="2400" i="1" dirty="0" smtClean="0"/>
              <a:t> </a:t>
            </a:r>
          </a:p>
          <a:p>
            <a:pPr algn="l"/>
            <a:r>
              <a:rPr lang="it-IT" sz="2400" i="1" dirty="0" smtClean="0"/>
              <a:t>		</a:t>
            </a:r>
            <a:r>
              <a:rPr lang="it-IT" sz="2400" i="1" dirty="0" err="1" smtClean="0"/>
              <a:t>sclerosing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epithelioid</a:t>
            </a:r>
            <a:r>
              <a:rPr lang="it-IT" sz="2400" i="1" dirty="0" smtClean="0"/>
              <a:t> fibrosarcoma </a:t>
            </a:r>
          </a:p>
          <a:p>
            <a:pPr algn="l"/>
            <a:r>
              <a:rPr lang="it-IT" sz="2400" dirty="0" smtClean="0"/>
              <a:t>and </a:t>
            </a:r>
            <a:r>
              <a:rPr lang="it-IT" sz="2400" dirty="0" err="1" smtClean="0"/>
              <a:t>surgically</a:t>
            </a:r>
            <a:r>
              <a:rPr lang="it-IT" sz="2400" dirty="0" smtClean="0"/>
              <a:t> </a:t>
            </a:r>
            <a:r>
              <a:rPr lang="it-IT" sz="2400" dirty="0" err="1" smtClean="0"/>
              <a:t>treated</a:t>
            </a:r>
            <a:r>
              <a:rPr lang="it-IT" sz="2400" dirty="0" smtClean="0"/>
              <a:t> at INT </a:t>
            </a:r>
            <a:r>
              <a:rPr lang="it-IT" sz="2400" dirty="0" err="1" smtClean="0"/>
              <a:t>since</a:t>
            </a:r>
            <a:r>
              <a:rPr lang="it-IT" sz="2400" dirty="0" smtClean="0"/>
              <a:t> 1999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retrieved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</a:t>
            </a:r>
            <a:r>
              <a:rPr lang="it-IT" sz="2400" dirty="0" err="1" smtClean="0"/>
              <a:t>prospective</a:t>
            </a:r>
            <a:r>
              <a:rPr lang="it-IT" sz="2400" dirty="0" smtClean="0"/>
              <a:t> STS </a:t>
            </a:r>
            <a:r>
              <a:rPr lang="it-IT" sz="2400" dirty="0" err="1" smtClean="0"/>
              <a:t>institutional</a:t>
            </a:r>
            <a:r>
              <a:rPr lang="it-IT" sz="2400" dirty="0" smtClean="0"/>
              <a:t> database</a:t>
            </a:r>
          </a:p>
          <a:p>
            <a:pPr algn="l"/>
            <a:endParaRPr lang="it-IT" sz="2400" dirty="0" smtClean="0"/>
          </a:p>
          <a:p>
            <a:pPr algn="l"/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cases</a:t>
            </a:r>
            <a:r>
              <a:rPr lang="it-IT" sz="2400" dirty="0" smtClean="0"/>
              <a:t> </a:t>
            </a:r>
            <a:r>
              <a:rPr lang="it-IT" sz="2400" dirty="0" err="1" smtClean="0"/>
              <a:t>underwent</a:t>
            </a:r>
            <a:r>
              <a:rPr lang="it-IT" sz="2400" dirty="0" smtClean="0"/>
              <a:t> </a:t>
            </a:r>
            <a:r>
              <a:rPr lang="it-IT" sz="2400" dirty="0" err="1" smtClean="0"/>
              <a:t>pathologic</a:t>
            </a:r>
            <a:r>
              <a:rPr lang="it-IT" sz="2400" dirty="0" smtClean="0"/>
              <a:t> </a:t>
            </a:r>
            <a:r>
              <a:rPr lang="it-IT" sz="2400" dirty="0" err="1" smtClean="0"/>
              <a:t>review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confirmation</a:t>
            </a:r>
            <a:r>
              <a:rPr lang="it-IT" sz="2400" dirty="0" smtClean="0"/>
              <a:t> or </a:t>
            </a:r>
            <a:r>
              <a:rPr lang="it-IT" sz="2400" dirty="0" err="1" smtClean="0"/>
              <a:t>differential</a:t>
            </a:r>
            <a:r>
              <a:rPr lang="it-IT" sz="2400" dirty="0" smtClean="0"/>
              <a:t> </a:t>
            </a:r>
            <a:r>
              <a:rPr lang="it-IT" sz="2400" dirty="0" err="1" smtClean="0"/>
              <a:t>diagnosis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myoepithelioma</a:t>
            </a:r>
          </a:p>
          <a:p>
            <a:pPr algn="l"/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it-IT" dirty="0" err="1" smtClean="0"/>
              <a:t>Methods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184576"/>
          </a:xfrm>
        </p:spPr>
        <p:txBody>
          <a:bodyPr>
            <a:noAutofit/>
          </a:bodyPr>
          <a:lstStyle/>
          <a:p>
            <a:pPr algn="l"/>
            <a:r>
              <a:rPr lang="it-IT" sz="2400" u="sng" dirty="0" smtClean="0"/>
              <a:t>FISH:</a:t>
            </a:r>
          </a:p>
          <a:p>
            <a:pPr algn="l"/>
            <a:r>
              <a:rPr lang="it-IT" sz="2800" dirty="0" smtClean="0"/>
              <a:t>EWSR1, FUS, NR4A3, PBX1, POU5F1, ZNF444, PHF1 </a:t>
            </a:r>
            <a:r>
              <a:rPr lang="it-IT" sz="2400" dirty="0" smtClean="0"/>
              <a:t>and</a:t>
            </a:r>
            <a:r>
              <a:rPr lang="it-IT" sz="2800" dirty="0" smtClean="0"/>
              <a:t> ATF1 </a:t>
            </a:r>
            <a:r>
              <a:rPr lang="it-IT" sz="2400" dirty="0" smtClean="0"/>
              <a:t>gene status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assessed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Dual</a:t>
            </a:r>
            <a:r>
              <a:rPr lang="it-IT" sz="2400" dirty="0" smtClean="0"/>
              <a:t> color break </a:t>
            </a:r>
            <a:r>
              <a:rPr lang="it-IT" sz="2400" dirty="0" err="1" smtClean="0"/>
              <a:t>apart</a:t>
            </a:r>
            <a:r>
              <a:rPr lang="it-IT" sz="2400" dirty="0" smtClean="0"/>
              <a:t> FISH </a:t>
            </a:r>
            <a:r>
              <a:rPr lang="it-IT" sz="2400" dirty="0" err="1" smtClean="0"/>
              <a:t>experiments</a:t>
            </a:r>
            <a:r>
              <a:rPr lang="it-IT" sz="2400" dirty="0" smtClean="0"/>
              <a:t>. </a:t>
            </a:r>
          </a:p>
          <a:p>
            <a:pPr algn="l"/>
            <a:r>
              <a:rPr lang="it-IT" sz="2400" dirty="0" smtClean="0"/>
              <a:t>Commercial probe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employed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EWSR1 and FUS (</a:t>
            </a:r>
            <a:r>
              <a:rPr lang="it-IT" sz="2400" dirty="0" err="1" smtClean="0"/>
              <a:t>Visys</a:t>
            </a:r>
            <a:r>
              <a:rPr lang="it-IT" sz="2400" dirty="0" smtClean="0"/>
              <a:t>). </a:t>
            </a:r>
          </a:p>
          <a:p>
            <a:pPr algn="l"/>
            <a:r>
              <a:rPr lang="it-IT" sz="2400" dirty="0" smtClean="0"/>
              <a:t>The </a:t>
            </a:r>
            <a:r>
              <a:rPr lang="it-IT" sz="2400" dirty="0" err="1" smtClean="0"/>
              <a:t>remaining</a:t>
            </a:r>
            <a:r>
              <a:rPr lang="it-IT" sz="2400" dirty="0" smtClean="0"/>
              <a:t> FISH </a:t>
            </a:r>
            <a:r>
              <a:rPr lang="it-IT" sz="2400" dirty="0" err="1" smtClean="0"/>
              <a:t>experiment</a:t>
            </a:r>
            <a:r>
              <a:rPr lang="it-IT" sz="2400" dirty="0" smtClean="0"/>
              <a:t>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performed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FISH </a:t>
            </a:r>
            <a:r>
              <a:rPr lang="it-IT" sz="2400" dirty="0" err="1" smtClean="0"/>
              <a:t>mapped</a:t>
            </a:r>
            <a:r>
              <a:rPr lang="it-IT" sz="2400" dirty="0" smtClean="0"/>
              <a:t> in house </a:t>
            </a:r>
            <a:r>
              <a:rPr lang="it-IT" sz="2400" dirty="0" err="1" smtClean="0"/>
              <a:t>made</a:t>
            </a:r>
            <a:r>
              <a:rPr lang="it-IT" sz="2400" dirty="0" smtClean="0"/>
              <a:t> BAC </a:t>
            </a:r>
            <a:r>
              <a:rPr lang="it-IT" sz="2400" dirty="0" err="1" smtClean="0"/>
              <a:t>probes</a:t>
            </a:r>
            <a:r>
              <a:rPr lang="it-IT" sz="2400" dirty="0" smtClean="0"/>
              <a:t> (CHORI).</a:t>
            </a:r>
          </a:p>
          <a:p>
            <a:pPr algn="l"/>
            <a:endParaRPr lang="it-IT" sz="2400" dirty="0" smtClean="0"/>
          </a:p>
          <a:p>
            <a:pPr algn="l"/>
            <a:r>
              <a:rPr lang="en-US" sz="2400" u="sng" dirty="0" smtClean="0"/>
              <a:t>RNA-sequencing (NGS)</a:t>
            </a:r>
            <a:r>
              <a:rPr lang="en-US" sz="2400" dirty="0" smtClean="0"/>
              <a:t>  </a:t>
            </a:r>
          </a:p>
          <a:p>
            <a:pPr algn="l"/>
            <a:r>
              <a:rPr lang="en-US" sz="2400" dirty="0" smtClean="0"/>
              <a:t>Performed when adequate fresh/frozen tissue was available and Sanger Sequencing was also used to confirm NGS data.</a:t>
            </a:r>
            <a:endParaRPr lang="it-IT" sz="2400" dirty="0" smtClean="0"/>
          </a:p>
          <a:p>
            <a:pPr algn="l"/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55576" y="836712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Myoepithelioma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e 4"/>
          <p:cNvSpPr/>
          <p:nvPr/>
        </p:nvSpPr>
        <p:spPr>
          <a:xfrm>
            <a:off x="3491880" y="836712"/>
            <a:ext cx="2304256" cy="18722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Extraskeletal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Mixoid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ChondroSa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6084168" y="836712"/>
            <a:ext cx="2304256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Sclerosing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Epithelioid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Fibrosarcoma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15</a:t>
            </a:r>
            <a:endParaRPr lang="it-IT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76256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11</a:t>
            </a:r>
            <a:endParaRPr lang="it-IT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00009" y="27809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41</a:t>
            </a:r>
            <a:endParaRPr lang="it-IT" sz="4000" dirty="0"/>
          </a:p>
        </p:txBody>
      </p:sp>
      <p:cxnSp>
        <p:nvCxnSpPr>
          <p:cNvPr id="22" name="Connettore 2 21"/>
          <p:cNvCxnSpPr>
            <a:stCxn id="7" idx="2"/>
          </p:cNvCxnSpPr>
          <p:nvPr/>
        </p:nvCxnSpPr>
        <p:spPr>
          <a:xfrm>
            <a:off x="1971692" y="3488814"/>
            <a:ext cx="2528300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843808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cxnSp>
        <p:nvCxnSpPr>
          <p:cNvPr id="49" name="Forma 48"/>
          <p:cNvCxnSpPr>
            <a:stCxn id="7" idx="2"/>
          </p:cNvCxnSpPr>
          <p:nvPr/>
        </p:nvCxnSpPr>
        <p:spPr>
          <a:xfrm rot="16200000" flipH="1">
            <a:off x="1825589" y="3634917"/>
            <a:ext cx="2388458" cy="2096252"/>
          </a:xfrm>
          <a:prstGeom prst="curvedConnector3">
            <a:avLst>
              <a:gd name="adj1" fmla="val 723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 flipH="1">
            <a:off x="3059832" y="4797152"/>
            <a:ext cx="33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55" name="Ovale 54"/>
          <p:cNvSpPr/>
          <p:nvPr/>
        </p:nvSpPr>
        <p:spPr>
          <a:xfrm>
            <a:off x="3851920" y="4581128"/>
            <a:ext cx="1584176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EMC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e 55"/>
          <p:cNvSpPr/>
          <p:nvPr/>
        </p:nvSpPr>
        <p:spPr>
          <a:xfrm>
            <a:off x="3851920" y="5805264"/>
            <a:ext cx="1656184" cy="7920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Ossificans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Fibromixoid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12160" y="4509120"/>
            <a:ext cx="22322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/>
              <a:t>EWS-NR4A3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EWS-NR4A4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TAF15-NR4A3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/>
              <a:t>TAF15-NR4A4</a:t>
            </a:r>
            <a:endParaRPr lang="it-IT" dirty="0"/>
          </a:p>
        </p:txBody>
      </p:sp>
      <p:cxnSp>
        <p:nvCxnSpPr>
          <p:cNvPr id="16" name="Connettore 2 15"/>
          <p:cNvCxnSpPr>
            <a:stCxn id="55" idx="6"/>
            <a:endCxn id="14" idx="1"/>
          </p:cNvCxnSpPr>
          <p:nvPr/>
        </p:nvCxnSpPr>
        <p:spPr>
          <a:xfrm flipV="1">
            <a:off x="5436096" y="5109285"/>
            <a:ext cx="576064" cy="1190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804248" y="42117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FISH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084168" y="6093296"/>
            <a:ext cx="22322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/>
              <a:t>EPC1-PHF1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866903" y="57332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NGS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5508104" y="6237312"/>
            <a:ext cx="576064" cy="1190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/>
      <p:bldP spid="55" grpId="0" animBg="1"/>
      <p:bldP spid="56" grpId="0" animBg="1"/>
      <p:bldP spid="14" grpId="0" animBg="1"/>
      <p:bldP spid="17" grpId="0"/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</TotalTime>
  <Words>1593</Words>
  <Application>Microsoft Office PowerPoint</Application>
  <PresentationFormat>Presentazione su schermo (4:3)</PresentationFormat>
  <Paragraphs>286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Tema di Office</vt:lpstr>
      <vt:lpstr>1_Tema di Office</vt:lpstr>
      <vt:lpstr>2_Tema di Office</vt:lpstr>
      <vt:lpstr>MALIGNANT MYOEPITHELIOMA OF THE SOFT TISSUE: A MONOINSTITUTIONAL SYSTEMATIC REVIEW OF A CHALLENGING DIAGNOSIS AND ANALYSIS OF CLINICAL FEATURES.</vt:lpstr>
      <vt:lpstr>Background</vt:lpstr>
      <vt:lpstr>Mixed tumors --- Myoepithelial tumors</vt:lpstr>
      <vt:lpstr>Myoepithelioma/myoepithelial carcinoma/mixed tumour</vt:lpstr>
      <vt:lpstr>Myoepithelioma/myoepithelial carcinoma/mixed tumour</vt:lpstr>
      <vt:lpstr>Methods (1)</vt:lpstr>
      <vt:lpstr>Methods (2)</vt:lpstr>
      <vt:lpstr>Results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Outcome</vt:lpstr>
      <vt:lpstr>Discussion</vt:lpstr>
      <vt:lpstr>Diapositiva 23</vt:lpstr>
      <vt:lpstr>Diapositiva 24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MYOEPITHELIOMA OF THE SOFT TISSUE: A MONOINSTITUTIONAL SYSTEMATIC REVIEW OF A CHALLENGING DIAGNOSIS AND ANALYSIS OF CLINICAL FEATURES.</dc:title>
  <dc:creator>Fiore Marco</dc:creator>
  <cp:lastModifiedBy>Fiore Marco MD</cp:lastModifiedBy>
  <cp:revision>53</cp:revision>
  <dcterms:created xsi:type="dcterms:W3CDTF">2014-09-21T20:22:53Z</dcterms:created>
  <dcterms:modified xsi:type="dcterms:W3CDTF">2014-10-18T10:05:54Z</dcterms:modified>
</cp:coreProperties>
</file>