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72" r:id="rId4"/>
    <p:sldId id="259" r:id="rId5"/>
    <p:sldId id="260" r:id="rId6"/>
    <p:sldId id="270" r:id="rId7"/>
    <p:sldId id="271" r:id="rId8"/>
    <p:sldId id="261" r:id="rId9"/>
    <p:sldId id="262" r:id="rId10"/>
    <p:sldId id="264" r:id="rId11"/>
    <p:sldId id="265" r:id="rId12"/>
    <p:sldId id="263" r:id="rId13"/>
    <p:sldId id="266" r:id="rId14"/>
    <p:sldId id="268" r:id="rId15"/>
    <p:sldId id="269" r:id="rId1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nstance Barysauskas" initials="CB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Estilo claro 2 - Énfasi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23" autoAdjust="0"/>
  </p:normalViewPr>
  <p:slideViewPr>
    <p:cSldViewPr snapToGrid="0" snapToObjects="1">
      <p:cViewPr varScale="1">
        <p:scale>
          <a:sx n="62" d="100"/>
          <a:sy n="62" d="100"/>
        </p:scale>
        <p:origin x="-13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93DE8-3A64-494B-B48E-3C4EC405CBF9}" type="datetimeFigureOut">
              <a:rPr lang="es-ES" smtClean="0"/>
              <a:pPr/>
              <a:t>01/11/2013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33E56-06C8-BE41-87C7-FC60AD9988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1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would like to</a:t>
            </a:r>
            <a:r>
              <a:rPr lang="en-US" baseline="0" dirty="0" smtClean="0"/>
              <a:t> thank</a:t>
            </a:r>
            <a:r>
              <a:rPr lang="en-US" dirty="0" smtClean="0"/>
              <a:t> the organization for</a:t>
            </a:r>
            <a:r>
              <a:rPr lang="en-US" baseline="0" dirty="0" smtClean="0"/>
              <a:t> allowing us to present this study on the impact of tumor </a:t>
            </a:r>
            <a:r>
              <a:rPr lang="en-US" baseline="0" dirty="0" err="1" smtClean="0"/>
              <a:t>morcellation</a:t>
            </a:r>
            <a:r>
              <a:rPr lang="en-US" baseline="0" dirty="0" smtClean="0"/>
              <a:t> on the natural history of uterine leiomyosarcoma.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EB23B-C0B5-4173-979D-13D272442B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were a total of 36 recurrences,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morcellation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 and 26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histerectomy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group.</a:t>
            </a:r>
            <a:endParaRPr lang="en-US" sz="1200" i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0" dirty="0" smtClean="0">
                <a:latin typeface="Arial" pitchFamily="34" charset="0"/>
                <a:cs typeface="Arial" pitchFamily="34" charset="0"/>
              </a:rPr>
              <a:t>We</a:t>
            </a:r>
            <a:r>
              <a:rPr lang="en-US" sz="1200" i="0" baseline="0" dirty="0" smtClean="0">
                <a:latin typeface="Arial" pitchFamily="34" charset="0"/>
                <a:cs typeface="Arial" pitchFamily="34" charset="0"/>
              </a:rPr>
              <a:t> found that t</a:t>
            </a:r>
            <a:r>
              <a:rPr lang="en-US" sz="1200" i="0" dirty="0" smtClean="0">
                <a:latin typeface="Arial" pitchFamily="34" charset="0"/>
                <a:cs typeface="Arial" pitchFamily="34" charset="0"/>
              </a:rPr>
              <a:t>umor </a:t>
            </a:r>
            <a:r>
              <a:rPr lang="en-US" sz="1200" i="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1200" i="0" dirty="0" smtClean="0">
                <a:latin typeface="Arial" pitchFamily="34" charset="0"/>
                <a:cs typeface="Arial" pitchFamily="34" charset="0"/>
              </a:rPr>
              <a:t> is associated with a significantly increased rate of uterine</a:t>
            </a:r>
            <a:r>
              <a:rPr lang="en-US" sz="1200" i="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i="0" dirty="0" smtClean="0">
                <a:latin typeface="Arial" pitchFamily="34" charset="0"/>
                <a:cs typeface="Arial" pitchFamily="34" charset="0"/>
              </a:rPr>
              <a:t>LMS recurrence.</a:t>
            </a:r>
            <a:r>
              <a:rPr lang="es-ES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hen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adjusting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differences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follow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up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between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two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cohorts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incidence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rate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recurrence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among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pts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underwent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morcellation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more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than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twice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rate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those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had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tumor removed 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TAH.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</a:t>
            </a:r>
            <a:r>
              <a:rPr lang="es-ES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Follow</a:t>
            </a:r>
            <a:r>
              <a:rPr lang="es-E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-up: 8.77 [1.28 - 48.62]</a:t>
            </a:r>
            <a:r>
              <a:rPr lang="es-ES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months</a:t>
            </a:r>
            <a:r>
              <a:rPr lang="es-ES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20.99 [2.14 - 65.38] </a:t>
            </a:r>
            <a:r>
              <a:rPr lang="es-ES" sz="120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months</a:t>
            </a:r>
            <a:r>
              <a:rPr lang="es-ES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17.00 [1.28 – 65.38] </a:t>
            </a:r>
            <a:r>
              <a:rPr lang="es-ES" sz="120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months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EB23B-C0B5-4173-979D-13D272442B1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Likewise, median</a:t>
            </a:r>
            <a:r>
              <a:rPr lang="en-US" baseline="0" dirty="0" smtClean="0"/>
              <a:t> </a:t>
            </a:r>
            <a:r>
              <a:rPr lang="en-US" dirty="0" smtClean="0"/>
              <a:t>RFS was statistically significant shorter</a:t>
            </a:r>
            <a:r>
              <a:rPr lang="en-US" baseline="0" dirty="0" smtClean="0"/>
              <a:t> in the </a:t>
            </a:r>
            <a:r>
              <a:rPr lang="en-US" baseline="0" dirty="0" err="1" smtClean="0"/>
              <a:t>morcellation</a:t>
            </a:r>
            <a:r>
              <a:rPr lang="en-US" baseline="0" dirty="0" smtClean="0"/>
              <a:t> group, 10.8 months, compared with the 25.7 months observed in the group with the TAH.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33E56-06C8-BE41-87C7-FC60AD9988E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051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dirty="0" smtClean="0"/>
              <a:t>Tumor </a:t>
            </a:r>
            <a:r>
              <a:rPr lang="en-US" dirty="0" err="1" smtClean="0"/>
              <a:t>morcellation</a:t>
            </a:r>
            <a:r>
              <a:rPr lang="en-US" dirty="0" smtClean="0"/>
              <a:t> is not only associated with higher rate of recurrence and shorter time of recurrence, but also alters the pattern of recurrence.</a:t>
            </a:r>
            <a:r>
              <a:rPr lang="en-US" baseline="0" dirty="0" smtClean="0"/>
              <a:t> While the most common place of relapse in ULMS are the lungs, we observed here that all the tumors that underwent </a:t>
            </a:r>
            <a:r>
              <a:rPr lang="en-US" baseline="0" dirty="0" err="1" smtClean="0"/>
              <a:t>morcellation</a:t>
            </a:r>
            <a:r>
              <a:rPr lang="en-US" baseline="0" dirty="0" smtClean="0"/>
              <a:t> had a local relapse in the abdomen and pelvis, compared with 23% in the group that underwent a regular surgical procedure with TAH.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*CHECK HOW MANY PTS RECURRED IN THE LUNG IN THE TAH GROUP = 70 lung recurrences of a total of 117 recurrences --- 59.8%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EB23B-C0B5-4173-979D-13D272442B1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 investigated the relationship between</a:t>
            </a:r>
            <a:r>
              <a:rPr lang="en-US" baseline="0" dirty="0" smtClean="0"/>
              <a:t> each covariant and recurrence free survival. In the </a:t>
            </a:r>
            <a:r>
              <a:rPr lang="en-US" baseline="0" dirty="0" err="1" smtClean="0"/>
              <a:t>univariate</a:t>
            </a:r>
            <a:r>
              <a:rPr lang="en-US" baseline="0" dirty="0" smtClean="0"/>
              <a:t> analysis, we observed that patients in the </a:t>
            </a:r>
            <a:r>
              <a:rPr lang="en-US" baseline="0" dirty="0" err="1" smtClean="0"/>
              <a:t>morcellation</a:t>
            </a:r>
            <a:r>
              <a:rPr lang="en-US" baseline="0" dirty="0" smtClean="0"/>
              <a:t> cohort had 2.2 times increased risk of recurrence compared with patients in the TAH cohort. We additionally performed a multivariate analysis to assess the risk of tumor </a:t>
            </a:r>
            <a:r>
              <a:rPr lang="en-US" baseline="0" dirty="0" err="1" smtClean="0"/>
              <a:t>morcellation</a:t>
            </a:r>
            <a:r>
              <a:rPr lang="en-US" baseline="0" dirty="0" smtClean="0"/>
              <a:t> and to control for potential confounding factors. P</a:t>
            </a:r>
            <a:r>
              <a:rPr lang="en-US" dirty="0" smtClean="0"/>
              <a:t>atients characteristics</a:t>
            </a:r>
            <a:r>
              <a:rPr lang="en-US" baseline="0" dirty="0" smtClean="0"/>
              <a:t> of </a:t>
            </a:r>
            <a:r>
              <a:rPr lang="en-US" baseline="0" dirty="0" err="1" smtClean="0"/>
              <a:t>morcellation</a:t>
            </a:r>
            <a:r>
              <a:rPr lang="en-US" baseline="0" dirty="0" smtClean="0"/>
              <a:t>, scan size and mitosis were found prognostic for recurrence free survival. Multivariate analysis confirmed tumor </a:t>
            </a:r>
            <a:r>
              <a:rPr lang="en-US" baseline="0" dirty="0" err="1" smtClean="0"/>
              <a:t>morcellation</a:t>
            </a:r>
            <a:r>
              <a:rPr lang="en-US" baseline="0" dirty="0" smtClean="0"/>
              <a:t> as an independent risk factor for tumor recurrence, and patients in the </a:t>
            </a:r>
            <a:r>
              <a:rPr lang="en-US" baseline="0" dirty="0" err="1" smtClean="0"/>
              <a:t>morcellation</a:t>
            </a:r>
            <a:r>
              <a:rPr lang="en-US" baseline="0" dirty="0" smtClean="0"/>
              <a:t> cohort had 2.7 times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increased risk of recurrence compared to TAH patients.</a:t>
            </a:r>
          </a:p>
          <a:p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b="1" u="sng" dirty="0" smtClean="0"/>
              <a:t>*Factors considered in multivariate </a:t>
            </a:r>
            <a:r>
              <a:rPr lang="en-US" b="1" u="sng" dirty="0" err="1" smtClean="0"/>
              <a:t>anaylisis</a:t>
            </a:r>
            <a:endParaRPr lang="en-US" b="1" u="sng" dirty="0" smtClean="0"/>
          </a:p>
          <a:p>
            <a:r>
              <a:rPr lang="en-US" dirty="0" smtClean="0"/>
              <a:t>Age &gt;51</a:t>
            </a:r>
          </a:p>
          <a:p>
            <a:r>
              <a:rPr lang="en-US" dirty="0" smtClean="0"/>
              <a:t>Second surgery</a:t>
            </a:r>
          </a:p>
          <a:p>
            <a:r>
              <a:rPr lang="en-US" dirty="0" smtClean="0"/>
              <a:t>BSO</a:t>
            </a:r>
          </a:p>
          <a:p>
            <a:r>
              <a:rPr lang="en-US" dirty="0" smtClean="0"/>
              <a:t>Re-</a:t>
            </a:r>
            <a:r>
              <a:rPr lang="en-US" dirty="0" err="1" smtClean="0"/>
              <a:t>expolore</a:t>
            </a:r>
            <a:endParaRPr lang="en-US" dirty="0" smtClean="0"/>
          </a:p>
          <a:p>
            <a:r>
              <a:rPr lang="en-US" dirty="0" smtClean="0"/>
              <a:t>Pelvic/abdomen location for recurrence</a:t>
            </a:r>
          </a:p>
          <a:p>
            <a:r>
              <a:rPr lang="en-US" dirty="0" smtClean="0"/>
              <a:t>Scan size</a:t>
            </a:r>
          </a:p>
          <a:p>
            <a:r>
              <a:rPr lang="en-US" dirty="0" smtClean="0"/>
              <a:t>Mitosis</a:t>
            </a:r>
          </a:p>
          <a:p>
            <a:r>
              <a:rPr lang="en-US" dirty="0" smtClean="0"/>
              <a:t>Adjuvant treatment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*Question…? Ovaries left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morcellation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Age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morcellation</a:t>
            </a: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33E56-06C8-BE41-87C7-FC60AD9988E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098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conclusion,</a:t>
            </a: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Uterine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of presumed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leiomyomas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inadvertently result in an increase in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morcellated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ULMS.</a:t>
            </a:r>
          </a:p>
          <a:p>
            <a:pPr marL="171450" indent="-171450">
              <a:buFontTx/>
              <a:buChar char="-"/>
            </a:pP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alters the natural course of ULMS leading to an increased incidence and earlier recurrences.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Recurrences following tumor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are significantly more likely to occur in the peritoneum 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Additional studies are needed to identify patients at high risk for ULMS prior to presumed leiomyoma resection in order to reduce the risk of inadvertent tumor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33E56-06C8-BE41-87C7-FC60AD9988E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249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</a:t>
            </a:r>
            <a:r>
              <a:rPr lang="en-US" baseline="0" dirty="0" smtClean="0"/>
              <a:t> finally, I would like to conclude and thank all the colleagues in the sarcoma clinic in the Dana-Farber Cancer Institute, and specially my mentors Suzanne George and George </a:t>
            </a:r>
            <a:r>
              <a:rPr lang="en-US" baseline="0" dirty="0" err="1" smtClean="0"/>
              <a:t>Demetri</a:t>
            </a:r>
            <a:r>
              <a:rPr lang="en-US" baseline="0" dirty="0" smtClean="0"/>
              <a:t>, as well as all the colleagues from the Department of Biostatistics and from the Brigham and Women’s Hospital. And all of you for your attention.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B7DD0-7021-421A-89D3-28EA3556DF6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80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/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- Uterine leiomyosarcoma accounts for about 1</a:t>
            </a: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 to 2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% of all uterine malignancies and 30% of uterine sarcomas.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/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- Complete surgical excision is so far the only established curative treatment modality.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/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- Minimally invasive techniques are increasingly used in the surgical treatment of uterine leiomyoma.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- But</a:t>
            </a: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 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o specific symptoms/signs or diagnostic imaging can preoperatively differentiate ULMS from leiomyoma. Because of this, inadvertent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of ULMS is increasingly seen in clinical practice.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EB23B-C0B5-4173-979D-13D272442B1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/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- Uterine leiomyosarcoma accounts for about 1</a:t>
            </a: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 to 2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% of all uterine malignancies and 30% of uterine sarcomas.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/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- Complete surgical excision is so far the only established curative treatment modality.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/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- Minimally invasive techniques are increasingly used in the surgical treatment of uterine leiomyoma.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- But</a:t>
            </a: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 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o specific symptoms/signs or diagnostic imaging can preoperatively differentiate ULMS from leiomyoma. Because of this, inadvertent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of ULMS is increasingly seen in clinical practice.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EB23B-C0B5-4173-979D-13D272442B1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Tumor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u="sng" dirty="0" smtClean="0">
                <a:latin typeface="Arial" pitchFamily="34" charset="0"/>
                <a:cs typeface="Arial" pitchFamily="34" charset="0"/>
              </a:rPr>
              <a:t>is a </a:t>
            </a:r>
            <a:r>
              <a:rPr lang="en-US" sz="1200" u="sng" dirty="0" err="1" smtClean="0">
                <a:latin typeface="Arial" pitchFamily="34" charset="0"/>
                <a:cs typeface="Arial" pitchFamily="34" charset="0"/>
              </a:rPr>
              <a:t>inimally</a:t>
            </a:r>
            <a:r>
              <a:rPr lang="en-US" sz="1200" u="sng" dirty="0" smtClean="0">
                <a:latin typeface="Arial" pitchFamily="34" charset="0"/>
                <a:cs typeface="Arial" pitchFamily="34" charset="0"/>
              </a:rPr>
              <a:t> invasive technique that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involves fragmenting of lesions in the abdominal cavity such that they can pass through the laparoscopic ports.</a:t>
            </a:r>
          </a:p>
          <a:p>
            <a:pPr marL="171450" indent="-171450">
              <a:buFontTx/>
              <a:buChar char="-"/>
            </a:pP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umor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has been associated with dispersal of microscopic tumor fragments, which entails potential seeding in the peritoneum.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 addition, </a:t>
            </a: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ne retrospective study observed that tumor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is an adverse prognosis factor associated with shorter disease-free survival and overall survival.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EB23B-C0B5-4173-979D-13D272442B1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dirty="0" smtClean="0"/>
              <a:t>Therefore, we aimed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to retrospectively assess the impact of tumor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on the natural history and outcomes of patients with ULMS  when compared to patients who underwent total abdominal hysterectomy (TAH) as the primary procedure.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EB23B-C0B5-4173-979D-13D272442B1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We reviewed clinical data from patients with the diagnose of ULMS seen at Dana-Farber Cancer Institute and Brigham and Woman’s Hospital </a:t>
            </a:r>
            <a:r>
              <a:rPr lang="en-US" sz="2600" u="sng" dirty="0" smtClean="0">
                <a:solidFill>
                  <a:srgbClr val="000000"/>
                </a:solidFill>
                <a:latin typeface="Arial"/>
                <a:cs typeface="Arial"/>
              </a:rPr>
              <a:t>from 2007</a:t>
            </a:r>
            <a:r>
              <a:rPr lang="en-US" sz="2600" u="sng" baseline="0" dirty="0" smtClean="0">
                <a:solidFill>
                  <a:srgbClr val="000000"/>
                </a:solidFill>
                <a:latin typeface="Arial"/>
                <a:cs typeface="Arial"/>
              </a:rPr>
              <a:t> to </a:t>
            </a:r>
            <a:r>
              <a:rPr lang="en-US" sz="2600" u="sng" dirty="0" smtClean="0">
                <a:solidFill>
                  <a:srgbClr val="000000"/>
                </a:solidFill>
                <a:latin typeface="Arial"/>
                <a:cs typeface="Arial"/>
              </a:rPr>
              <a:t>2012</a:t>
            </a: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All</a:t>
            </a:r>
            <a:r>
              <a:rPr lang="en-US" sz="2600" baseline="0" dirty="0" smtClean="0">
                <a:solidFill>
                  <a:srgbClr val="000000"/>
                </a:solidFill>
                <a:latin typeface="Arial"/>
                <a:cs typeface="Arial"/>
              </a:rPr>
              <a:t> p</a:t>
            </a: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atients included had </a:t>
            </a:r>
            <a:r>
              <a:rPr lang="en-US" sz="2600" u="sng" dirty="0" smtClean="0">
                <a:solidFill>
                  <a:srgbClr val="000000"/>
                </a:solidFill>
                <a:latin typeface="Arial"/>
                <a:cs typeface="Arial"/>
              </a:rPr>
              <a:t>surgically </a:t>
            </a:r>
            <a:r>
              <a:rPr lang="en-US" sz="2600" u="sng" dirty="0" err="1" smtClean="0">
                <a:solidFill>
                  <a:srgbClr val="000000"/>
                </a:solidFill>
                <a:latin typeface="Arial"/>
                <a:cs typeface="Arial"/>
              </a:rPr>
              <a:t>resectable</a:t>
            </a:r>
            <a:r>
              <a:rPr lang="en-US" sz="2600" u="sng" dirty="0" smtClean="0">
                <a:solidFill>
                  <a:srgbClr val="000000"/>
                </a:solidFill>
                <a:latin typeface="Arial"/>
                <a:cs typeface="Arial"/>
              </a:rPr>
              <a:t> disease confined to the uterus </a:t>
            </a: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at presentation, and adequate follow-up.</a:t>
            </a:r>
          </a:p>
          <a:p>
            <a:pPr marL="457200" indent="-457200">
              <a:buFontTx/>
              <a:buChar char="-"/>
            </a:pPr>
            <a:r>
              <a:rPr lang="en-US" sz="2600" b="1" dirty="0" err="1" smtClean="0">
                <a:solidFill>
                  <a:srgbClr val="000000"/>
                </a:solidFill>
                <a:latin typeface="Arial"/>
                <a:cs typeface="Arial"/>
              </a:rPr>
              <a:t>Morcellation</a:t>
            </a: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 included only those cases with intra-peritoneal </a:t>
            </a:r>
            <a:r>
              <a:rPr lang="en-US" sz="2600" dirty="0" err="1" smtClean="0">
                <a:solidFill>
                  <a:srgbClr val="000000"/>
                </a:solidFill>
                <a:latin typeface="Arial"/>
                <a:cs typeface="Arial"/>
              </a:rPr>
              <a:t>morcellation</a:t>
            </a: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. Those </a:t>
            </a: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cases which underwent </a:t>
            </a:r>
            <a:r>
              <a:rPr lang="en-US" sz="2200" dirty="0" err="1" smtClean="0">
                <a:solidFill>
                  <a:srgbClr val="000000"/>
                </a:solidFill>
                <a:latin typeface="Arial"/>
                <a:cs typeface="Arial"/>
              </a:rPr>
              <a:t>morecellation</a:t>
            </a: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 in a bag intra-operatively were excluded</a:t>
            </a:r>
          </a:p>
          <a:p>
            <a:pPr marL="457200" indent="-457200">
              <a:buFontTx/>
              <a:buChar char="-"/>
            </a:pPr>
            <a:r>
              <a:rPr lang="en-US" sz="2600" b="1" dirty="0" smtClean="0">
                <a:solidFill>
                  <a:srgbClr val="000000"/>
                </a:solidFill>
                <a:latin typeface="Arial"/>
                <a:cs typeface="Arial"/>
              </a:rPr>
              <a:t>TAH</a:t>
            </a: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 included cases who underwent complete hysterectomy without tumor disruption.</a:t>
            </a:r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33E56-06C8-BE41-87C7-FC60AD9988E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5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dirty="0" smtClean="0"/>
              <a:t>A total of 68</a:t>
            </a:r>
            <a:r>
              <a:rPr lang="en-US" baseline="0" dirty="0" smtClean="0"/>
              <a:t> patients classified with surgically </a:t>
            </a:r>
            <a:r>
              <a:rPr lang="en-US" baseline="0" dirty="0" err="1" smtClean="0"/>
              <a:t>resectable</a:t>
            </a:r>
            <a:r>
              <a:rPr lang="en-US" baseline="0" dirty="0" smtClean="0"/>
              <a:t> disease were included in the present study, 52 of which underwent total abdominal </a:t>
            </a:r>
            <a:r>
              <a:rPr lang="en-US" baseline="0" dirty="0" err="1" smtClean="0"/>
              <a:t>histerectomy</a:t>
            </a:r>
            <a:r>
              <a:rPr lang="en-US" baseline="0" dirty="0" smtClean="0"/>
              <a:t> and 16 tumor </a:t>
            </a:r>
            <a:r>
              <a:rPr lang="en-US" baseline="0" dirty="0" err="1" smtClean="0"/>
              <a:t>morcellation</a:t>
            </a:r>
            <a:r>
              <a:rPr lang="en-US" baseline="0" dirty="0" smtClean="0"/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Patients who underwent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morcellation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were younger (mean age 48 years vs. 55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didn’t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find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differences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terms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based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image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mitotic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count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grade.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note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procedure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tumor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morcellation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prevents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clinicians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two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risk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factors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fur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ULMS,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such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tumor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stage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EB23B-C0B5-4173-979D-13D272442B1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dirty="0" smtClean="0"/>
              <a:t>A total of 68</a:t>
            </a:r>
            <a:r>
              <a:rPr lang="en-US" baseline="0" dirty="0" smtClean="0"/>
              <a:t> patients classified with surgically </a:t>
            </a:r>
            <a:r>
              <a:rPr lang="en-US" baseline="0" dirty="0" err="1" smtClean="0"/>
              <a:t>resectable</a:t>
            </a:r>
            <a:r>
              <a:rPr lang="en-US" baseline="0" dirty="0" smtClean="0"/>
              <a:t> disease were included in the present study, 52 of which underwent total abdominal </a:t>
            </a:r>
            <a:r>
              <a:rPr lang="en-US" baseline="0" dirty="0" err="1" smtClean="0"/>
              <a:t>histerectomy</a:t>
            </a:r>
            <a:r>
              <a:rPr lang="en-US" baseline="0" dirty="0" smtClean="0"/>
              <a:t> and 16 tumor </a:t>
            </a:r>
            <a:r>
              <a:rPr lang="en-US" baseline="0" dirty="0" err="1" smtClean="0"/>
              <a:t>morcellation</a:t>
            </a:r>
            <a:r>
              <a:rPr lang="en-US" baseline="0" dirty="0" smtClean="0"/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Patients who underwent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morcellation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were younger (mean age 48 years vs. 55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didn’t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find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differences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terms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based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image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mitotic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count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grade.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note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procedure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tumor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morcellation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prevents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clinicians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two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risk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factors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fur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ULMS,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such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tumor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s-ES_tradnl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stage</a:t>
            </a:r>
            <a:r>
              <a:rPr lang="es-ES_trad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EB23B-C0B5-4173-979D-13D272442B1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dirty="0" smtClean="0"/>
              <a:t>In</a:t>
            </a:r>
            <a:r>
              <a:rPr lang="en-US" baseline="0" dirty="0" smtClean="0"/>
              <a:t> addition, p</a:t>
            </a:r>
            <a:r>
              <a:rPr lang="en-US" dirty="0" smtClean="0"/>
              <a:t>atients who underwent tumor </a:t>
            </a:r>
            <a:r>
              <a:rPr lang="en-US" dirty="0" err="1" smtClean="0"/>
              <a:t>morcellation</a:t>
            </a:r>
            <a:r>
              <a:rPr lang="en-US" dirty="0" smtClean="0"/>
              <a:t> were less likely to undergo oophorectomy. </a:t>
            </a:r>
          </a:p>
          <a:p>
            <a:pPr marL="0" indent="0">
              <a:buFontTx/>
              <a:buNone/>
            </a:pPr>
            <a:r>
              <a:rPr lang="en-US" dirty="0" smtClean="0"/>
              <a:t>Finally,</a:t>
            </a:r>
            <a:r>
              <a:rPr lang="en-US" baseline="0" dirty="0" smtClean="0"/>
              <a:t> w</a:t>
            </a:r>
            <a:r>
              <a:rPr lang="en-US" dirty="0" smtClean="0"/>
              <a:t>e did not observe any difference in terms of the adjuvant treatment</a:t>
            </a:r>
            <a:r>
              <a:rPr lang="en-US" baseline="0" dirty="0" smtClean="0"/>
              <a:t> between the total abdominal </a:t>
            </a:r>
            <a:r>
              <a:rPr lang="en-US" baseline="0" dirty="0" err="1" smtClean="0"/>
              <a:t>histerectomy</a:t>
            </a:r>
            <a:r>
              <a:rPr lang="en-US" baseline="0" dirty="0" smtClean="0"/>
              <a:t> and the </a:t>
            </a:r>
            <a:r>
              <a:rPr lang="en-US" baseline="0" dirty="0" err="1" smtClean="0"/>
              <a:t>morcellation</a:t>
            </a:r>
            <a:r>
              <a:rPr lang="en-US" baseline="0" dirty="0" smtClean="0"/>
              <a:t> groups.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EB23B-C0B5-4173-979D-13D272442B1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B641-CBD0-E740-9633-4EB99EF37A86}" type="datetimeFigureOut">
              <a:rPr lang="es-ES" smtClean="0"/>
              <a:pPr/>
              <a:t>01/11/2013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802B5-E820-604A-BFD1-D7E58911DB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72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B641-CBD0-E740-9633-4EB99EF37A86}" type="datetimeFigureOut">
              <a:rPr lang="es-ES" smtClean="0"/>
              <a:pPr/>
              <a:t>01/11/2013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802B5-E820-604A-BFD1-D7E58911DB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26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B641-CBD0-E740-9633-4EB99EF37A86}" type="datetimeFigureOut">
              <a:rPr lang="es-ES" smtClean="0"/>
              <a:pPr/>
              <a:t>01/11/2013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802B5-E820-604A-BFD1-D7E58911DB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1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B641-CBD0-E740-9633-4EB99EF37A86}" type="datetimeFigureOut">
              <a:rPr lang="es-ES" smtClean="0"/>
              <a:pPr/>
              <a:t>01/11/2013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802B5-E820-604A-BFD1-D7E58911DB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B641-CBD0-E740-9633-4EB99EF37A86}" type="datetimeFigureOut">
              <a:rPr lang="es-ES" smtClean="0"/>
              <a:pPr/>
              <a:t>01/11/2013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802B5-E820-604A-BFD1-D7E58911DB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B641-CBD0-E740-9633-4EB99EF37A86}" type="datetimeFigureOut">
              <a:rPr lang="es-ES" smtClean="0"/>
              <a:pPr/>
              <a:t>01/11/2013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802B5-E820-604A-BFD1-D7E58911DB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4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B641-CBD0-E740-9633-4EB99EF37A86}" type="datetimeFigureOut">
              <a:rPr lang="es-ES" smtClean="0"/>
              <a:pPr/>
              <a:t>01/11/2013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802B5-E820-604A-BFD1-D7E58911DB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4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B641-CBD0-E740-9633-4EB99EF37A86}" type="datetimeFigureOut">
              <a:rPr lang="es-ES" smtClean="0"/>
              <a:pPr/>
              <a:t>01/11/2013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802B5-E820-604A-BFD1-D7E58911DB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B641-CBD0-E740-9633-4EB99EF37A86}" type="datetimeFigureOut">
              <a:rPr lang="es-ES" smtClean="0"/>
              <a:pPr/>
              <a:t>01/11/2013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802B5-E820-604A-BFD1-D7E58911DB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34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B641-CBD0-E740-9633-4EB99EF37A86}" type="datetimeFigureOut">
              <a:rPr lang="es-ES" smtClean="0"/>
              <a:pPr/>
              <a:t>01/11/2013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802B5-E820-604A-BFD1-D7E58911DB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18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B641-CBD0-E740-9633-4EB99EF37A86}" type="datetimeFigureOut">
              <a:rPr lang="es-ES" smtClean="0"/>
              <a:pPr/>
              <a:t>01/11/2013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802B5-E820-604A-BFD1-D7E58911DB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20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4B641-CBD0-E740-9633-4EB99EF37A86}" type="datetimeFigureOut">
              <a:rPr lang="es-ES" smtClean="0"/>
              <a:pPr/>
              <a:t>01/11/2013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802B5-E820-604A-BFD1-D7E58911DB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7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609600"/>
            <a:ext cx="9144000" cy="2590800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latin typeface="Arial" charset="0"/>
                <a:cs typeface="Arial" charset="0"/>
              </a:rPr>
              <a:t>IMPACT OF TUMOR MORCELLATION </a:t>
            </a:r>
            <a:br>
              <a:rPr lang="en-US" sz="3200" b="1" dirty="0" smtClean="0">
                <a:latin typeface="Arial" charset="0"/>
                <a:cs typeface="Arial" charset="0"/>
              </a:rPr>
            </a:br>
            <a:r>
              <a:rPr lang="en-US" sz="3200" b="1" dirty="0" smtClean="0">
                <a:latin typeface="Arial" charset="0"/>
                <a:cs typeface="Arial" charset="0"/>
              </a:rPr>
              <a:t>ON THE NATURAL HISTORY OF </a:t>
            </a:r>
            <a:br>
              <a:rPr lang="en-US" sz="3200" b="1" dirty="0" smtClean="0">
                <a:latin typeface="Arial" charset="0"/>
                <a:cs typeface="Arial" charset="0"/>
              </a:rPr>
            </a:br>
            <a:r>
              <a:rPr lang="en-US" sz="3200" b="1" dirty="0" smtClean="0">
                <a:latin typeface="Arial" charset="0"/>
                <a:cs typeface="Arial" charset="0"/>
              </a:rPr>
              <a:t>UTERINE LEIOMYOSARCOMA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6571" y="3658106"/>
            <a:ext cx="8509000" cy="1465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700" b="1" dirty="0">
                <a:latin typeface="Arial" pitchFamily="34" charset="0"/>
                <a:cs typeface="Arial" pitchFamily="34" charset="0"/>
              </a:rPr>
              <a:t>César </a:t>
            </a:r>
            <a:r>
              <a:rPr lang="en-US" sz="1700" b="1" dirty="0" smtClean="0">
                <a:latin typeface="Arial" pitchFamily="34" charset="0"/>
                <a:cs typeface="Arial" pitchFamily="34" charset="0"/>
              </a:rPr>
              <a:t>Serrano, </a:t>
            </a:r>
            <a:r>
              <a:rPr lang="en-US" sz="1700" b="1" dirty="0" err="1" smtClean="0">
                <a:latin typeface="Arial" pitchFamily="34" charset="0"/>
                <a:cs typeface="Arial" pitchFamily="34" charset="0"/>
              </a:rPr>
              <a:t>Titilope</a:t>
            </a:r>
            <a:r>
              <a:rPr lang="en-US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b="1" dirty="0" err="1" smtClean="0">
                <a:latin typeface="Arial" pitchFamily="34" charset="0"/>
                <a:cs typeface="Arial" pitchFamily="34" charset="0"/>
              </a:rPr>
              <a:t>Oduyebo</a:t>
            </a:r>
            <a:r>
              <a:rPr lang="en-US" sz="1700" b="1" dirty="0" smtClean="0">
                <a:latin typeface="Arial" pitchFamily="34" charset="0"/>
                <a:cs typeface="Arial" pitchFamily="34" charset="0"/>
              </a:rPr>
              <a:t>, Judith </a:t>
            </a:r>
            <a:r>
              <a:rPr lang="en-US" sz="1700" b="1" dirty="0" err="1" smtClean="0">
                <a:latin typeface="Arial" pitchFamily="34" charset="0"/>
                <a:cs typeface="Arial" pitchFamily="34" charset="0"/>
              </a:rPr>
              <a:t>Manola</a:t>
            </a:r>
            <a:r>
              <a:rPr lang="en-US" sz="1700" b="1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>
              <a:lnSpc>
                <a:spcPct val="130000"/>
              </a:lnSpc>
            </a:pPr>
            <a:r>
              <a:rPr lang="en-US" sz="1700" b="1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sz="1700" b="1" dirty="0" err="1" smtClean="0">
                <a:latin typeface="Arial" pitchFamily="34" charset="0"/>
                <a:cs typeface="Arial" pitchFamily="34" charset="0"/>
              </a:rPr>
              <a:t>Feng</a:t>
            </a:r>
            <a:r>
              <a:rPr lang="en-US" sz="1700" b="1" dirty="0" smtClean="0">
                <a:latin typeface="Arial" pitchFamily="34" charset="0"/>
                <a:cs typeface="Arial" pitchFamily="34" charset="0"/>
              </a:rPr>
              <a:t>, Michael G. Muto, Suzanne George</a:t>
            </a:r>
            <a:endParaRPr lang="en-US" sz="1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7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Dana-Farber Cancer Institute , Brigham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and Women’s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Hospital; </a:t>
            </a:r>
          </a:p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Harvard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Medical School, Boston,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USA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74916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3280228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24300" y="6400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Paper 011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86100" y="54102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CTOS 18</a:t>
            </a:r>
            <a:r>
              <a:rPr lang="en-US" sz="16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Annual Meeting</a:t>
            </a:r>
          </a:p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Oct 30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- Nov 2, 2013</a:t>
            </a:r>
          </a:p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New York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00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/>
          <p:cNvCxnSpPr/>
          <p:nvPr/>
        </p:nvCxnSpPr>
        <p:spPr>
          <a:xfrm>
            <a:off x="725488" y="914400"/>
            <a:ext cx="7689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>
            <a:spLocks noChangeArrowheads="1"/>
          </p:cNvSpPr>
          <p:nvPr/>
        </p:nvSpPr>
        <p:spPr bwMode="auto">
          <a:xfrm>
            <a:off x="266700" y="30480"/>
            <a:ext cx="8572500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ctr">
              <a:lnSpc>
                <a:spcPct val="80000"/>
              </a:lnSpc>
            </a:pP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is associated with a significantly increased rate of LMS recurrence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0919"/>
              </p:ext>
            </p:extLst>
          </p:nvPr>
        </p:nvGraphicFramePr>
        <p:xfrm>
          <a:off x="453448" y="3474107"/>
          <a:ext cx="7961890" cy="24317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3512"/>
                <a:gridCol w="1596024"/>
                <a:gridCol w="1287598"/>
                <a:gridCol w="1592378"/>
                <a:gridCol w="1592378"/>
              </a:tblGrid>
              <a:tr h="595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_tradnl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Morcellation</a:t>
                      </a:r>
                      <a:endParaRPr lang="en-US" sz="2000" b="1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(n=16)</a:t>
                      </a:r>
                      <a:endParaRPr lang="es-ES_tradn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TAH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(n=52)</a:t>
                      </a:r>
                      <a:endParaRPr lang="es-ES_tradn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(n=68)</a:t>
                      </a:r>
                      <a:endParaRPr lang="es-ES_tradn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s-ES_tradnl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s-ES_tradnl" sz="20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value</a:t>
                      </a:r>
                      <a:endParaRPr lang="es-ES_tradn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Failure</a:t>
                      </a:r>
                      <a:endParaRPr lang="es-ES_tradn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ES_trad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endParaRPr lang="es-ES_trad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es-ES_trad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_trad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84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Time (months)</a:t>
                      </a:r>
                      <a:endParaRPr lang="es-ES_tradn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216.115</a:t>
                      </a:r>
                      <a:endParaRPr lang="es-ES_trad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1240.575</a:t>
                      </a:r>
                      <a:endParaRPr lang="es-ES_trad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1456.69</a:t>
                      </a:r>
                      <a:endParaRPr lang="es-ES_trad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_trad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3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Incidence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Rate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(person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months)</a:t>
                      </a:r>
                      <a:endParaRPr lang="es-ES_tradn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0.046</a:t>
                      </a:r>
                      <a:endParaRPr lang="es-ES_trad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0.021</a:t>
                      </a:r>
                      <a:endParaRPr lang="es-ES_trad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0.025</a:t>
                      </a:r>
                      <a:endParaRPr lang="es-ES_trad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0.023</a:t>
                      </a:r>
                      <a:endParaRPr lang="es-ES_tradn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1" name="Rectángulo 10"/>
          <p:cNvSpPr/>
          <p:nvPr/>
        </p:nvSpPr>
        <p:spPr>
          <a:xfrm>
            <a:off x="2483726" y="5197911"/>
            <a:ext cx="5931611" cy="581455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25488" y="1459077"/>
            <a:ext cx="78408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 smtClean="0"/>
              <a:t>When</a:t>
            </a:r>
            <a:r>
              <a:rPr lang="es-ES" sz="2400" dirty="0" smtClean="0"/>
              <a:t> </a:t>
            </a:r>
            <a:r>
              <a:rPr lang="es-ES" sz="2400" dirty="0" err="1"/>
              <a:t>adjusting</a:t>
            </a:r>
            <a:r>
              <a:rPr lang="es-ES" sz="2400" dirty="0"/>
              <a:t> </a:t>
            </a:r>
            <a:r>
              <a:rPr lang="es-ES" sz="2400" dirty="0" err="1"/>
              <a:t>for</a:t>
            </a:r>
            <a:r>
              <a:rPr lang="es-ES" sz="2400" dirty="0"/>
              <a:t> </a:t>
            </a:r>
            <a:r>
              <a:rPr lang="es-ES" sz="2400" dirty="0" err="1"/>
              <a:t>differences</a:t>
            </a:r>
            <a:r>
              <a:rPr lang="es-ES" sz="2400" dirty="0"/>
              <a:t> in </a:t>
            </a:r>
            <a:r>
              <a:rPr lang="es-ES" sz="2400" dirty="0" err="1" smtClean="0"/>
              <a:t>follow</a:t>
            </a:r>
            <a:r>
              <a:rPr lang="es-ES" sz="2400" dirty="0" smtClean="0"/>
              <a:t>-up </a:t>
            </a:r>
            <a:r>
              <a:rPr lang="es-ES" sz="2400" dirty="0" err="1"/>
              <a:t>between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two</a:t>
            </a:r>
            <a:r>
              <a:rPr lang="es-ES" sz="2400" dirty="0"/>
              <a:t> </a:t>
            </a:r>
            <a:r>
              <a:rPr lang="es-ES" sz="2400" dirty="0" err="1"/>
              <a:t>cohorts</a:t>
            </a:r>
            <a:r>
              <a:rPr lang="es-ES" sz="2400" dirty="0"/>
              <a:t>,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incidence</a:t>
            </a:r>
            <a:r>
              <a:rPr lang="es-ES" sz="2400" dirty="0"/>
              <a:t> </a:t>
            </a:r>
            <a:r>
              <a:rPr lang="es-ES" sz="2400" dirty="0" err="1"/>
              <a:t>rate</a:t>
            </a:r>
            <a:r>
              <a:rPr lang="es-ES" sz="2400" dirty="0"/>
              <a:t> of </a:t>
            </a:r>
            <a:r>
              <a:rPr lang="es-ES" sz="2400" dirty="0" err="1"/>
              <a:t>recurrence</a:t>
            </a:r>
            <a:r>
              <a:rPr lang="es-ES" sz="2400" dirty="0"/>
              <a:t> </a:t>
            </a:r>
            <a:r>
              <a:rPr lang="es-ES" sz="2400" dirty="0" err="1"/>
              <a:t>among</a:t>
            </a:r>
            <a:r>
              <a:rPr lang="es-ES" sz="2400" dirty="0"/>
              <a:t> </a:t>
            </a:r>
            <a:r>
              <a:rPr lang="es-ES" sz="2400" dirty="0" err="1"/>
              <a:t>pts</a:t>
            </a:r>
            <a:r>
              <a:rPr lang="es-ES" sz="2400" dirty="0"/>
              <a:t> </a:t>
            </a:r>
            <a:r>
              <a:rPr lang="es-ES" sz="2400" dirty="0" err="1"/>
              <a:t>who</a:t>
            </a:r>
            <a:r>
              <a:rPr lang="es-ES" sz="2400" dirty="0"/>
              <a:t> </a:t>
            </a:r>
            <a:r>
              <a:rPr lang="es-ES" sz="2400" dirty="0" err="1"/>
              <a:t>underwent</a:t>
            </a:r>
            <a:r>
              <a:rPr lang="es-ES" sz="2400" dirty="0"/>
              <a:t> </a:t>
            </a:r>
            <a:r>
              <a:rPr lang="es-ES" sz="2400" dirty="0" err="1"/>
              <a:t>morcellation</a:t>
            </a:r>
            <a:r>
              <a:rPr lang="es-ES" sz="2400" dirty="0"/>
              <a:t> </a:t>
            </a:r>
            <a:r>
              <a:rPr lang="es-ES" sz="2400" dirty="0" err="1"/>
              <a:t>is</a:t>
            </a:r>
            <a:r>
              <a:rPr lang="es-ES" sz="2400" dirty="0"/>
              <a:t> more </a:t>
            </a:r>
            <a:r>
              <a:rPr lang="es-ES" sz="2400" dirty="0" err="1"/>
              <a:t>than</a:t>
            </a:r>
            <a:r>
              <a:rPr lang="es-ES" sz="2400" dirty="0"/>
              <a:t> </a:t>
            </a:r>
            <a:r>
              <a:rPr lang="es-ES" sz="2400" dirty="0" err="1" smtClean="0"/>
              <a:t>two</a:t>
            </a:r>
            <a:r>
              <a:rPr lang="es-ES" sz="2400" dirty="0" smtClean="0"/>
              <a:t> times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rate</a:t>
            </a:r>
            <a:r>
              <a:rPr lang="es-ES" sz="2400" dirty="0"/>
              <a:t> of </a:t>
            </a:r>
            <a:r>
              <a:rPr lang="es-ES" sz="2400" dirty="0" err="1"/>
              <a:t>those</a:t>
            </a:r>
            <a:r>
              <a:rPr lang="es-ES" sz="2400" dirty="0"/>
              <a:t> </a:t>
            </a:r>
            <a:r>
              <a:rPr lang="es-ES" sz="2400" dirty="0" err="1"/>
              <a:t>who</a:t>
            </a:r>
            <a:r>
              <a:rPr lang="es-ES" sz="2400" dirty="0"/>
              <a:t> </a:t>
            </a:r>
            <a:r>
              <a:rPr lang="es-ES" sz="2400" dirty="0" err="1"/>
              <a:t>had</a:t>
            </a:r>
            <a:r>
              <a:rPr lang="es-ES" sz="2400" dirty="0"/>
              <a:t> tumor removed </a:t>
            </a:r>
            <a:r>
              <a:rPr lang="es-ES" sz="2400" dirty="0" err="1"/>
              <a:t>by</a:t>
            </a:r>
            <a:r>
              <a:rPr lang="es-ES" sz="2400" dirty="0"/>
              <a:t> </a:t>
            </a:r>
            <a:r>
              <a:rPr lang="es-ES" sz="2400" dirty="0" smtClean="0"/>
              <a:t>TAH.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02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71" y="928357"/>
            <a:ext cx="7904507" cy="5943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Conector recto 5"/>
          <p:cNvCxnSpPr/>
          <p:nvPr/>
        </p:nvCxnSpPr>
        <p:spPr>
          <a:xfrm>
            <a:off x="725488" y="914400"/>
            <a:ext cx="7689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uadroTexto 6"/>
          <p:cNvSpPr txBox="1">
            <a:spLocks noChangeArrowheads="1"/>
          </p:cNvSpPr>
          <p:nvPr/>
        </p:nvSpPr>
        <p:spPr bwMode="auto">
          <a:xfrm>
            <a:off x="266700" y="56760"/>
            <a:ext cx="8572500" cy="89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lnSpc>
                <a:spcPct val="80000"/>
              </a:lnSpc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umor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led to a decrease in Recurrence Free Survival (RFS)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009836" y="4145156"/>
            <a:ext cx="4134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Median RFS </a:t>
            </a:r>
            <a:r>
              <a:rPr lang="en-US" dirty="0" err="1" smtClean="0">
                <a:ln>
                  <a:solidFill>
                    <a:srgbClr val="000000"/>
                  </a:solidFill>
                </a:ln>
              </a:rPr>
              <a:t>Morcellation</a:t>
            </a:r>
            <a:r>
              <a:rPr lang="en-US" dirty="0" smtClean="0">
                <a:ln>
                  <a:solidFill>
                    <a:srgbClr val="000000"/>
                  </a:solidFill>
                </a:ln>
              </a:rPr>
              <a:t> = 10.8 months</a:t>
            </a:r>
          </a:p>
          <a:p>
            <a:endParaRPr lang="en-US" dirty="0"/>
          </a:p>
        </p:txBody>
      </p:sp>
      <p:sp>
        <p:nvSpPr>
          <p:cNvPr id="10" name="CuadroTexto 9"/>
          <p:cNvSpPr txBox="1"/>
          <p:nvPr/>
        </p:nvSpPr>
        <p:spPr>
          <a:xfrm>
            <a:off x="5498262" y="3489189"/>
            <a:ext cx="3340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Median  RFS </a:t>
            </a:r>
            <a:r>
              <a:rPr lang="en-US" dirty="0" smtClean="0">
                <a:ln>
                  <a:solidFill>
                    <a:srgbClr val="000000"/>
                  </a:solidFill>
                </a:ln>
              </a:rPr>
              <a:t>TAH = 25.7 months</a:t>
            </a:r>
          </a:p>
          <a:p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6084370" y="2052668"/>
            <a:ext cx="1897877" cy="5605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140400" rIns="180000" bIns="140400" rtlCol="0" anchor="ctr">
            <a:spAutoFit/>
          </a:bodyPr>
          <a:lstStyle/>
          <a:p>
            <a:r>
              <a:rPr lang="en-US" i="1" dirty="0" smtClean="0">
                <a:ln>
                  <a:solidFill>
                    <a:srgbClr val="000000"/>
                  </a:solidFill>
                </a:ln>
              </a:rPr>
              <a:t>p</a:t>
            </a:r>
            <a:r>
              <a:rPr lang="en-US" dirty="0" smtClean="0">
                <a:ln>
                  <a:solidFill>
                    <a:srgbClr val="000000"/>
                  </a:solidFill>
                </a:ln>
              </a:rPr>
              <a:t>-value = 0.034</a:t>
            </a:r>
          </a:p>
        </p:txBody>
      </p:sp>
    </p:spTree>
    <p:extLst>
      <p:ext uri="{BB962C8B-B14F-4D97-AF65-F5344CB8AC3E}">
        <p14:creationId xmlns:p14="http://schemas.microsoft.com/office/powerpoint/2010/main" val="245323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6"/>
          <p:cNvSpPr txBox="1">
            <a:spLocks noChangeArrowheads="1"/>
          </p:cNvSpPr>
          <p:nvPr/>
        </p:nvSpPr>
        <p:spPr bwMode="auto">
          <a:xfrm>
            <a:off x="266700" y="56760"/>
            <a:ext cx="8572500" cy="89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Higher incidence of peritoneal recurrence </a:t>
            </a:r>
          </a:p>
          <a:p>
            <a:pPr marL="285750" indent="-285750" algn="ctr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after tumor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morcellation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725488" y="914400"/>
            <a:ext cx="7689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35553"/>
              </p:ext>
            </p:extLst>
          </p:nvPr>
        </p:nvGraphicFramePr>
        <p:xfrm>
          <a:off x="266700" y="1362210"/>
          <a:ext cx="8496300" cy="328598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04060"/>
                <a:gridCol w="1097280"/>
                <a:gridCol w="2117821"/>
                <a:gridCol w="1549003"/>
                <a:gridCol w="1728136"/>
              </a:tblGrid>
              <a:tr h="121062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Site of </a:t>
                      </a:r>
                    </a:p>
                    <a:p>
                      <a:pPr algn="ctr"/>
                      <a:r>
                        <a:rPr lang="en-US" sz="2000" dirty="0" smtClean="0"/>
                        <a:t>first recurrence</a:t>
                      </a:r>
                      <a:endParaRPr lang="en-US" sz="2000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(n=68)</a:t>
                      </a:r>
                      <a:endParaRPr lang="en-US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Abdominal Hysterectomy (n=52)</a:t>
                      </a:r>
                      <a:endParaRPr lang="en-US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Morcellation</a:t>
                      </a:r>
                      <a:r>
                        <a:rPr lang="en-US" dirty="0" smtClean="0"/>
                        <a:t> (n=16)</a:t>
                      </a:r>
                      <a:endParaRPr lang="en-US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p</a:t>
                      </a:r>
                      <a:r>
                        <a:rPr lang="en-US" dirty="0" smtClean="0"/>
                        <a:t>-value</a:t>
                      </a:r>
                      <a:endParaRPr lang="en-US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</a:tr>
              <a:tr h="691787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Abdomen/pelvis</a:t>
                      </a:r>
                      <a:endParaRPr lang="en-US" sz="2000" b="1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 (44.4)</a:t>
                      </a:r>
                      <a:endParaRPr lang="es-ES_tradn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 (23.1)</a:t>
                      </a:r>
                      <a:endParaRPr lang="es-ES_tradn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 (100.0)</a:t>
                      </a:r>
                      <a:endParaRPr lang="es-ES_tradn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&lt;0.001</a:t>
                      </a:r>
                      <a:endParaRPr lang="en-US" sz="2000" b="1" dirty="0"/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178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Other</a:t>
                      </a:r>
                      <a:endParaRPr lang="en-US" b="1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 (44.4)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 (61.5)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 (0.0)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178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Both</a:t>
                      </a:r>
                      <a:endParaRPr lang="en-US" b="1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 (11.1)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 (15.4)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 (0.0)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266700" y="2560320"/>
            <a:ext cx="8324213" cy="8382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82036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800315"/>
              </p:ext>
            </p:extLst>
          </p:nvPr>
        </p:nvGraphicFramePr>
        <p:xfrm>
          <a:off x="665014" y="2620582"/>
          <a:ext cx="7930831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1889"/>
                <a:gridCol w="1563527"/>
                <a:gridCol w="1321805"/>
                <a:gridCol w="1321805"/>
                <a:gridCol w="1321805"/>
              </a:tblGrid>
              <a:tr h="29442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UNIVARIATE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MULTIVARIATE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214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HR </a:t>
                      </a:r>
                      <a:endParaRPr lang="en-US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p</a:t>
                      </a:r>
                      <a:r>
                        <a:rPr lang="en-US" sz="2400" dirty="0" smtClean="0"/>
                        <a:t>-value</a:t>
                      </a:r>
                      <a:endParaRPr lang="en-US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HR </a:t>
                      </a:r>
                      <a:endParaRPr lang="en-US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p</a:t>
                      </a:r>
                      <a:r>
                        <a:rPr lang="en-US" sz="2400" dirty="0" smtClean="0"/>
                        <a:t>-value</a:t>
                      </a:r>
                      <a:endParaRPr lang="en-US" sz="2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2361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Morcellation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2.175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0.039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2.757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0.033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Size (image)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1.127 </a:t>
                      </a:r>
                      <a:endParaRPr lang="es-ES_tradn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0.005</a:t>
                      </a:r>
                      <a:endParaRPr lang="es-ES_trad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Mitosis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1.021 </a:t>
                      </a:r>
                      <a:endParaRPr lang="es-ES_tradn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0.011</a:t>
                      </a:r>
                      <a:endParaRPr lang="es-ES_tradn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cxnSp>
        <p:nvCxnSpPr>
          <p:cNvPr id="5" name="Conector recto 4"/>
          <p:cNvCxnSpPr/>
          <p:nvPr/>
        </p:nvCxnSpPr>
        <p:spPr>
          <a:xfrm>
            <a:off x="725488" y="914400"/>
            <a:ext cx="7689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uadroTexto 6"/>
          <p:cNvSpPr txBox="1">
            <a:spLocks noChangeArrowheads="1"/>
          </p:cNvSpPr>
          <p:nvPr/>
        </p:nvSpPr>
        <p:spPr bwMode="auto">
          <a:xfrm>
            <a:off x="266700" y="56760"/>
            <a:ext cx="8572500" cy="89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lnSpc>
                <a:spcPct val="80000"/>
              </a:lnSpc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umor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is an independent risk factor for recurrence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25487" y="1091475"/>
            <a:ext cx="793083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We investigated </a:t>
            </a:r>
            <a:r>
              <a:rPr lang="en-US" sz="2400" dirty="0">
                <a:latin typeface="Arial"/>
                <a:cs typeface="Arial"/>
              </a:rPr>
              <a:t>the relationship between each covariant and </a:t>
            </a:r>
            <a:r>
              <a:rPr lang="en-US" sz="2400" dirty="0" smtClean="0">
                <a:latin typeface="Arial"/>
                <a:cs typeface="Arial"/>
              </a:rPr>
              <a:t>RFS. Only </a:t>
            </a:r>
            <a:r>
              <a:rPr lang="en-US" sz="2400" u="sng" dirty="0" err="1" smtClean="0">
                <a:latin typeface="Arial"/>
                <a:cs typeface="Arial"/>
              </a:rPr>
              <a:t>morcellation</a:t>
            </a:r>
            <a:r>
              <a:rPr lang="en-US" sz="2400" dirty="0" smtClean="0">
                <a:latin typeface="Arial"/>
                <a:cs typeface="Arial"/>
              </a:rPr>
              <a:t>, </a:t>
            </a:r>
            <a:r>
              <a:rPr lang="en-US" sz="2400" u="sng" dirty="0" smtClean="0">
                <a:latin typeface="Arial"/>
                <a:cs typeface="Arial"/>
              </a:rPr>
              <a:t>size</a:t>
            </a:r>
            <a:r>
              <a:rPr lang="en-US" sz="2400" dirty="0" smtClean="0">
                <a:latin typeface="Arial"/>
                <a:cs typeface="Arial"/>
              </a:rPr>
              <a:t> and </a:t>
            </a:r>
            <a:r>
              <a:rPr lang="en-US" sz="2400" u="sng" dirty="0" smtClean="0">
                <a:latin typeface="Arial"/>
                <a:cs typeface="Arial"/>
              </a:rPr>
              <a:t>mitosis</a:t>
            </a:r>
            <a:r>
              <a:rPr lang="en-US" sz="2400" dirty="0" smtClean="0">
                <a:latin typeface="Arial"/>
                <a:cs typeface="Arial"/>
              </a:rPr>
              <a:t> were </a:t>
            </a:r>
            <a:r>
              <a:rPr lang="en-US" sz="2400" dirty="0">
                <a:latin typeface="Arial"/>
                <a:cs typeface="Arial"/>
              </a:rPr>
              <a:t>found significant in </a:t>
            </a:r>
            <a:r>
              <a:rPr lang="en-US" sz="2400" dirty="0" smtClean="0">
                <a:latin typeface="Arial"/>
                <a:cs typeface="Arial"/>
              </a:rPr>
              <a:t>the statistical model.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732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/>
          <p:cNvCxnSpPr/>
          <p:nvPr/>
        </p:nvCxnSpPr>
        <p:spPr>
          <a:xfrm>
            <a:off x="725488" y="914400"/>
            <a:ext cx="7689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uadroTexto 6"/>
          <p:cNvSpPr txBox="1">
            <a:spLocks noChangeArrowheads="1"/>
          </p:cNvSpPr>
          <p:nvPr/>
        </p:nvSpPr>
        <p:spPr bwMode="auto">
          <a:xfrm>
            <a:off x="1159819" y="313041"/>
            <a:ext cx="6878249" cy="605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ctr">
              <a:lnSpc>
                <a:spcPct val="8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Conclusions</a:t>
            </a: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04800" y="1137820"/>
            <a:ext cx="83058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Uterine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of presumed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leiomyomas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inadvertently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result in an increase in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morcellated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ULMS.</a:t>
            </a:r>
          </a:p>
          <a:p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alters the natural course of ULMS leading to an increased incidence and earlier recurrences.</a:t>
            </a:r>
          </a:p>
          <a:p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Recurrences following tumor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are significantly more likely to occur in the peritoneum. </a:t>
            </a:r>
          </a:p>
          <a:p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Additional studies are needed to identify patients at high risk for ULMS prior to presumed leiomyoma resection in order to reduce the risk of inadvertent tumor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405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34674" y="1230374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j-lt"/>
                <a:cs typeface="Arial"/>
              </a:rPr>
              <a:t>Brigham and Women’s Hospital</a:t>
            </a:r>
            <a:endParaRPr lang="en-US" sz="1600" b="1" dirty="0">
              <a:latin typeface="+mj-lt"/>
              <a:cs typeface="Arial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887074" y="1535174"/>
            <a:ext cx="3048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u="sng" dirty="0" smtClean="0">
                <a:latin typeface="+mj-lt"/>
                <a:cs typeface="Arial"/>
              </a:rPr>
              <a:t>Pathology Department</a:t>
            </a:r>
          </a:p>
          <a:p>
            <a:r>
              <a:rPr lang="en-US" sz="1400" dirty="0" smtClean="0">
                <a:latin typeface="+mj-lt"/>
                <a:cs typeface="Arial"/>
              </a:rPr>
              <a:t>Christopher P. Crum</a:t>
            </a:r>
          </a:p>
          <a:p>
            <a:r>
              <a:rPr lang="en-US" sz="1400" dirty="0" smtClean="0">
                <a:latin typeface="+mj-lt"/>
                <a:cs typeface="Arial"/>
              </a:rPr>
              <a:t>Marisa R. </a:t>
            </a:r>
            <a:r>
              <a:rPr lang="en-US" sz="1400" dirty="0" err="1" smtClean="0">
                <a:latin typeface="+mj-lt"/>
                <a:cs typeface="Arial"/>
              </a:rPr>
              <a:t>Nucci</a:t>
            </a:r>
            <a:endParaRPr lang="en-US" sz="1400" dirty="0" smtClean="0">
              <a:latin typeface="+mj-lt"/>
              <a:cs typeface="Arial"/>
            </a:endParaRPr>
          </a:p>
          <a:p>
            <a:endParaRPr lang="en-US" sz="1400" dirty="0">
              <a:latin typeface="+mj-lt"/>
              <a:cs typeface="Arial"/>
            </a:endParaRPr>
          </a:p>
          <a:p>
            <a:r>
              <a:rPr lang="en-US" sz="1400" i="1" u="sng" dirty="0" smtClean="0">
                <a:latin typeface="+mj-lt"/>
                <a:cs typeface="Arial"/>
              </a:rPr>
              <a:t>Division of Obstetrics and Gynecology</a:t>
            </a:r>
          </a:p>
          <a:p>
            <a:r>
              <a:rPr lang="en-US" sz="1400" dirty="0" smtClean="0">
                <a:latin typeface="+mj-lt"/>
                <a:cs typeface="Arial"/>
              </a:rPr>
              <a:t>Michael M. Muto</a:t>
            </a:r>
          </a:p>
          <a:p>
            <a:r>
              <a:rPr lang="en-US" sz="1400" dirty="0" err="1" smtClean="0">
                <a:latin typeface="+mj-lt"/>
                <a:cs typeface="Arial"/>
              </a:rPr>
              <a:t>Titilope</a:t>
            </a:r>
            <a:r>
              <a:rPr lang="en-US" sz="1400" dirty="0" smtClean="0">
                <a:latin typeface="+mj-lt"/>
                <a:cs typeface="Arial"/>
              </a:rPr>
              <a:t> </a:t>
            </a:r>
            <a:r>
              <a:rPr lang="en-US" sz="1400" dirty="0" err="1" smtClean="0">
                <a:latin typeface="+mj-lt"/>
                <a:cs typeface="Arial"/>
              </a:rPr>
              <a:t>Oduyebo</a:t>
            </a:r>
            <a:endParaRPr lang="en-US" sz="1400" dirty="0">
              <a:latin typeface="+mj-lt"/>
              <a:cs typeface="Arial"/>
            </a:endParaRPr>
          </a:p>
        </p:txBody>
      </p:sp>
      <p:cxnSp>
        <p:nvCxnSpPr>
          <p:cNvPr id="11" name="Conector recto 4"/>
          <p:cNvCxnSpPr/>
          <p:nvPr/>
        </p:nvCxnSpPr>
        <p:spPr>
          <a:xfrm>
            <a:off x="725659" y="719548"/>
            <a:ext cx="76891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uadroTexto 6"/>
          <p:cNvSpPr txBox="1"/>
          <p:nvPr/>
        </p:nvSpPr>
        <p:spPr>
          <a:xfrm>
            <a:off x="0" y="10160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/>
            <a:r>
              <a:rPr lang="en-US" sz="3200" dirty="0" smtClean="0">
                <a:latin typeface="Arial"/>
                <a:cs typeface="Arial"/>
              </a:rPr>
              <a:t>Co-authors / Acknowledgments</a:t>
            </a:r>
          </a:p>
        </p:txBody>
      </p:sp>
      <p:sp>
        <p:nvSpPr>
          <p:cNvPr id="16" name="CuadroTexto 1"/>
          <p:cNvSpPr txBox="1"/>
          <p:nvPr/>
        </p:nvSpPr>
        <p:spPr>
          <a:xfrm>
            <a:off x="711548" y="1241901"/>
            <a:ext cx="3341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j-lt"/>
                <a:cs typeface="Arial"/>
              </a:rPr>
              <a:t>Dana-Farber Cancer Institute</a:t>
            </a:r>
            <a:endParaRPr lang="en-US" sz="1600" b="1" dirty="0">
              <a:latin typeface="+mj-lt"/>
              <a:cs typeface="Arial"/>
            </a:endParaRPr>
          </a:p>
        </p:txBody>
      </p:sp>
      <p:sp>
        <p:nvSpPr>
          <p:cNvPr id="18" name="CuadroTexto 9"/>
          <p:cNvSpPr txBox="1"/>
          <p:nvPr/>
        </p:nvSpPr>
        <p:spPr>
          <a:xfrm>
            <a:off x="1016347" y="1546701"/>
            <a:ext cx="3036711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u="sng" dirty="0" smtClean="0">
                <a:latin typeface="+mj-lt"/>
                <a:cs typeface="Arial"/>
              </a:rPr>
              <a:t>Center for Sarcoma and Bone Oncology</a:t>
            </a:r>
            <a:endParaRPr lang="en-US" sz="1400" i="1" u="sng" dirty="0">
              <a:latin typeface="+mj-lt"/>
              <a:cs typeface="Arial"/>
            </a:endParaRPr>
          </a:p>
          <a:p>
            <a:r>
              <a:rPr lang="en-US" sz="1400" dirty="0" smtClean="0">
                <a:latin typeface="+mj-lt"/>
                <a:cs typeface="Arial"/>
              </a:rPr>
              <a:t>George D. </a:t>
            </a:r>
            <a:r>
              <a:rPr lang="en-US" sz="1400" dirty="0" err="1" smtClean="0">
                <a:latin typeface="+mj-lt"/>
                <a:cs typeface="Arial"/>
              </a:rPr>
              <a:t>Demetri</a:t>
            </a:r>
            <a:endParaRPr lang="en-US" sz="1400" dirty="0" smtClean="0">
              <a:latin typeface="+mj-lt"/>
              <a:cs typeface="Arial"/>
            </a:endParaRPr>
          </a:p>
          <a:p>
            <a:r>
              <a:rPr lang="en-US" sz="1400" dirty="0" smtClean="0">
                <a:latin typeface="+mj-lt"/>
                <a:cs typeface="Arial"/>
              </a:rPr>
              <a:t>James E. </a:t>
            </a:r>
            <a:r>
              <a:rPr lang="en-US" sz="1400" dirty="0" err="1" smtClean="0">
                <a:latin typeface="+mj-lt"/>
                <a:cs typeface="Arial"/>
              </a:rPr>
              <a:t>Butrynski</a:t>
            </a:r>
            <a:endParaRPr lang="en-US" sz="1400" dirty="0" smtClean="0">
              <a:latin typeface="+mj-lt"/>
              <a:cs typeface="Arial"/>
            </a:endParaRPr>
          </a:p>
          <a:p>
            <a:r>
              <a:rPr lang="en-US" sz="1400" dirty="0" smtClean="0">
                <a:latin typeface="+mj-lt"/>
                <a:cs typeface="Arial"/>
              </a:rPr>
              <a:t>David R. </a:t>
            </a:r>
            <a:r>
              <a:rPr lang="en-US" sz="1400" dirty="0" err="1" smtClean="0">
                <a:latin typeface="+mj-lt"/>
                <a:cs typeface="Arial"/>
              </a:rPr>
              <a:t>D’Adamo</a:t>
            </a:r>
            <a:r>
              <a:rPr lang="en-US" sz="1400" dirty="0" smtClean="0">
                <a:latin typeface="+mj-lt"/>
                <a:cs typeface="Arial"/>
              </a:rPr>
              <a:t> </a:t>
            </a:r>
          </a:p>
          <a:p>
            <a:r>
              <a:rPr lang="en-US" sz="1400" dirty="0" smtClean="0">
                <a:latin typeface="+mj-lt"/>
                <a:cs typeface="Arial"/>
              </a:rPr>
              <a:t>Suzanne George</a:t>
            </a:r>
          </a:p>
          <a:p>
            <a:r>
              <a:rPr lang="en-US" sz="1400" dirty="0" smtClean="0">
                <a:latin typeface="+mj-lt"/>
                <a:cs typeface="Arial"/>
              </a:rPr>
              <a:t>Jeffrey A. Morgan</a:t>
            </a:r>
          </a:p>
          <a:p>
            <a:r>
              <a:rPr lang="en-US" sz="1400" dirty="0" smtClean="0">
                <a:latin typeface="+mj-lt"/>
                <a:cs typeface="Arial"/>
              </a:rPr>
              <a:t>Andrew J. Wagner</a:t>
            </a:r>
          </a:p>
          <a:p>
            <a:endParaRPr lang="en-US" sz="1400" dirty="0">
              <a:latin typeface="+mj-lt"/>
              <a:cs typeface="Arial"/>
            </a:endParaRPr>
          </a:p>
          <a:p>
            <a:r>
              <a:rPr lang="en-US" sz="1400" i="1" u="sng" dirty="0" smtClean="0"/>
              <a:t>Department </a:t>
            </a:r>
            <a:r>
              <a:rPr lang="en-US" sz="1400" i="1" u="sng" dirty="0"/>
              <a:t>of Biostatistics and Computational Biology</a:t>
            </a:r>
            <a:r>
              <a:rPr lang="es-ES_tradnl" sz="1400" i="1" u="sng" dirty="0" smtClean="0">
                <a:effectLst/>
              </a:rPr>
              <a:t> </a:t>
            </a:r>
          </a:p>
          <a:p>
            <a:r>
              <a:rPr lang="es-ES_tradnl" sz="1400" dirty="0" err="1" smtClean="0"/>
              <a:t>Constance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Barysauskas</a:t>
            </a:r>
            <a:endParaRPr lang="es-ES_tradnl" sz="1400" dirty="0" smtClean="0"/>
          </a:p>
          <a:p>
            <a:r>
              <a:rPr lang="es-ES_tradnl" sz="1400" dirty="0" smtClean="0"/>
              <a:t>Yang Feng</a:t>
            </a:r>
          </a:p>
          <a:p>
            <a:r>
              <a:rPr lang="es-ES_tradnl" sz="1400" dirty="0" smtClean="0">
                <a:effectLst/>
              </a:rPr>
              <a:t>Judith Manola</a:t>
            </a:r>
          </a:p>
          <a:p>
            <a:endParaRPr lang="en-US" sz="1400" dirty="0" smtClean="0">
              <a:latin typeface="+mj-lt"/>
              <a:cs typeface="Arial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396" y="6146800"/>
            <a:ext cx="4785604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6" descr="BWH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7596" y="6278296"/>
            <a:ext cx="2700150" cy="543895"/>
          </a:xfrm>
          <a:prstGeom prst="rect">
            <a:avLst/>
          </a:prstGeom>
        </p:spPr>
      </p:pic>
      <p:sp>
        <p:nvSpPr>
          <p:cNvPr id="27" name="CuadroTexto 1"/>
          <p:cNvSpPr txBox="1"/>
          <p:nvPr/>
        </p:nvSpPr>
        <p:spPr>
          <a:xfrm>
            <a:off x="3897837" y="3585778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+mj-lt"/>
                <a:cs typeface="Arial" pitchFamily="34" charset="0"/>
              </a:rPr>
              <a:t>ASCO Young Investigator Award</a:t>
            </a:r>
          </a:p>
          <a:p>
            <a:pPr algn="ctr"/>
            <a:r>
              <a:rPr lang="en-US" sz="1600" b="1" dirty="0" smtClean="0">
                <a:latin typeface="+mj-lt"/>
                <a:cs typeface="Arial" pitchFamily="34" charset="0"/>
              </a:rPr>
              <a:t>Spanish Society of Medical Oncology Translational Award</a:t>
            </a:r>
          </a:p>
          <a:p>
            <a:pPr algn="ctr"/>
            <a:r>
              <a:rPr lang="en-US" sz="1600" b="1" dirty="0" smtClean="0">
                <a:latin typeface="+mj-lt"/>
                <a:cs typeface="Arial" pitchFamily="34" charset="0"/>
              </a:rPr>
              <a:t>Driscoll Family Leiomyosarcoma Fund</a:t>
            </a:r>
          </a:p>
        </p:txBody>
      </p:sp>
      <p:pic>
        <p:nvPicPr>
          <p:cNvPr id="28" name="Picture 2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7200" y="6248401"/>
            <a:ext cx="53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89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04800" y="1046367"/>
            <a:ext cx="8534400" cy="5539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Uterine leiomyosarcoma (ULMS) accounts for about 1.5% of all uterine malignancies and 30% of uterine sarcomas.</a:t>
            </a:r>
          </a:p>
          <a:p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Complete surgical excision is the only established curative treatment modality for localized disease.</a:t>
            </a:r>
          </a:p>
          <a:p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Minimally invasive techniques are increasingly used in the surgical treatment of uterine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leiomyoma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Font typeface="Arial"/>
              <a:buChar char="•"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No specific symptoms/signs or diagnostic imaging can reliably differentiate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LMS from leiomyoma preoperatively. Because of this, inadvertent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of ULMS is increasingly seen in clinical practice.</a:t>
            </a:r>
          </a:p>
        </p:txBody>
      </p:sp>
      <p:sp>
        <p:nvSpPr>
          <p:cNvPr id="3" name="CuadroTexto 6"/>
          <p:cNvSpPr txBox="1">
            <a:spLocks noChangeArrowheads="1"/>
          </p:cNvSpPr>
          <p:nvPr/>
        </p:nvSpPr>
        <p:spPr bwMode="auto">
          <a:xfrm>
            <a:off x="266700" y="381000"/>
            <a:ext cx="8572500" cy="4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Background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725488" y="914400"/>
            <a:ext cx="7689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31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10486" y="2407571"/>
            <a:ext cx="853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Lungs are the most common site of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recurrence.</a:t>
            </a:r>
          </a:p>
        </p:txBody>
      </p:sp>
      <p:sp>
        <p:nvSpPr>
          <p:cNvPr id="3" name="CuadroTexto 6"/>
          <p:cNvSpPr txBox="1">
            <a:spLocks noChangeArrowheads="1"/>
          </p:cNvSpPr>
          <p:nvPr/>
        </p:nvSpPr>
        <p:spPr bwMode="auto">
          <a:xfrm>
            <a:off x="266700" y="381000"/>
            <a:ext cx="8572500" cy="50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lnSpc>
                <a:spcPct val="80000"/>
              </a:lnSpc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Background (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con’t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725488" y="914400"/>
            <a:ext cx="7689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1705156" y="5483846"/>
            <a:ext cx="5808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Arial"/>
                <a:cs typeface="Arial"/>
              </a:rPr>
              <a:t>Pautier</a:t>
            </a:r>
            <a:r>
              <a:rPr lang="en-US" sz="1600" dirty="0" smtClean="0">
                <a:latin typeface="Arial"/>
                <a:cs typeface="Arial"/>
              </a:rPr>
              <a:t> P, </a:t>
            </a:r>
            <a:r>
              <a:rPr lang="en-US" sz="1600" i="1" dirty="0" smtClean="0">
                <a:latin typeface="Arial"/>
                <a:cs typeface="Arial"/>
              </a:rPr>
              <a:t>et al</a:t>
            </a:r>
            <a:r>
              <a:rPr lang="en-US" sz="1600" dirty="0" smtClean="0">
                <a:latin typeface="Arial"/>
                <a:cs typeface="Arial"/>
              </a:rPr>
              <a:t>. 2000</a:t>
            </a:r>
            <a:endParaRPr lang="en-US" sz="1600" dirty="0">
              <a:latin typeface="Arial"/>
              <a:cs typeface="Arial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/>
          <a:srcRect t="9786"/>
          <a:stretch/>
        </p:blipFill>
        <p:spPr>
          <a:xfrm>
            <a:off x="1741842" y="3041856"/>
            <a:ext cx="5883456" cy="244199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741842" y="3490030"/>
            <a:ext cx="2932724" cy="784888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382496" y="1119939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Historically, </a:t>
            </a:r>
            <a:r>
              <a:rPr lang="en-US" sz="2800" dirty="0">
                <a:latin typeface="Arial"/>
                <a:cs typeface="Arial"/>
              </a:rPr>
              <a:t>~50% of localized ULMS recurs following </a:t>
            </a:r>
            <a:r>
              <a:rPr lang="en-US" sz="2800" dirty="0" smtClean="0">
                <a:latin typeface="Arial"/>
                <a:cs typeface="Arial"/>
              </a:rPr>
              <a:t>resection.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6476752" y="6089243"/>
            <a:ext cx="2297091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>
                <a:latin typeface="Arial"/>
                <a:cs typeface="Arial"/>
              </a:rPr>
              <a:t>Major FJ, </a:t>
            </a:r>
            <a:r>
              <a:rPr lang="en-US" sz="1600" i="1" dirty="0">
                <a:latin typeface="Arial"/>
                <a:cs typeface="Arial"/>
              </a:rPr>
              <a:t>et al</a:t>
            </a:r>
            <a:r>
              <a:rPr lang="en-US" sz="1600" dirty="0">
                <a:latin typeface="Arial"/>
                <a:cs typeface="Arial"/>
              </a:rPr>
              <a:t>. </a:t>
            </a:r>
            <a:r>
              <a:rPr lang="en-US" sz="1600" dirty="0" smtClean="0">
                <a:latin typeface="Arial"/>
                <a:cs typeface="Arial"/>
              </a:rPr>
              <a:t>1993</a:t>
            </a:r>
          </a:p>
          <a:p>
            <a:pPr>
              <a:lnSpc>
                <a:spcPct val="80000"/>
              </a:lnSpc>
            </a:pPr>
            <a:r>
              <a:rPr lang="en-US" sz="1600" dirty="0" err="1" smtClean="0">
                <a:latin typeface="Arial"/>
                <a:cs typeface="Arial"/>
              </a:rPr>
              <a:t>Kapp</a:t>
            </a:r>
            <a:r>
              <a:rPr lang="en-US" sz="1600" dirty="0" smtClean="0">
                <a:latin typeface="Arial"/>
                <a:cs typeface="Arial"/>
              </a:rPr>
              <a:t> DS, </a:t>
            </a:r>
            <a:r>
              <a:rPr lang="en-US" sz="1600" i="1" dirty="0" smtClean="0">
                <a:latin typeface="Arial"/>
                <a:cs typeface="Arial"/>
              </a:rPr>
              <a:t>et al</a:t>
            </a:r>
            <a:r>
              <a:rPr lang="en-US" sz="1600" dirty="0" smtClean="0">
                <a:latin typeface="Arial"/>
                <a:cs typeface="Arial"/>
              </a:rPr>
              <a:t>. 2008</a:t>
            </a:r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227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88518" y="1105260"/>
            <a:ext cx="8426857" cy="452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Tumor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involves fragmenting of lesions in the abdominal cavity such that they can pass through the laparoscopic ports.</a:t>
            </a:r>
          </a:p>
          <a:p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Tumor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has been associated with dispersal of microscopic tumor fragments, which entails potential seeding in the peritoneum.</a:t>
            </a:r>
          </a:p>
          <a:p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/>
              <a:buChar char="•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One retrospective study observed that tumor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is an adverse prognosis factor associated with shorter disease-free survival and overall survival.</a:t>
            </a:r>
          </a:p>
        </p:txBody>
      </p:sp>
      <p:sp>
        <p:nvSpPr>
          <p:cNvPr id="3" name="CuadroTexto 6"/>
          <p:cNvSpPr txBox="1">
            <a:spLocks noChangeArrowheads="1"/>
          </p:cNvSpPr>
          <p:nvPr/>
        </p:nvSpPr>
        <p:spPr bwMode="auto">
          <a:xfrm>
            <a:off x="266700" y="381000"/>
            <a:ext cx="8572500" cy="50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Uterine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morcellation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725488" y="914400"/>
            <a:ext cx="7689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9"/>
          <p:cNvSpPr txBox="1"/>
          <p:nvPr/>
        </p:nvSpPr>
        <p:spPr>
          <a:xfrm>
            <a:off x="6567370" y="6215766"/>
            <a:ext cx="249311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Seidman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MA 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et al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 2012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Park JY 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et al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 2011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81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725488" y="1623175"/>
            <a:ext cx="7885112" cy="2673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To retrospectively assess the impact of tumor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morcellation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on the natural history and outcomes of patients with ULMS  when compared to patients who underwent total abdominal hysterectomy (TAH) as the primary procedure.</a:t>
            </a:r>
          </a:p>
        </p:txBody>
      </p:sp>
      <p:sp>
        <p:nvSpPr>
          <p:cNvPr id="3" name="CuadroTexto 6"/>
          <p:cNvSpPr txBox="1">
            <a:spLocks noChangeArrowheads="1"/>
          </p:cNvSpPr>
          <p:nvPr/>
        </p:nvSpPr>
        <p:spPr bwMode="auto">
          <a:xfrm>
            <a:off x="266700" y="381000"/>
            <a:ext cx="8572500" cy="50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Aims of the study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725488" y="914400"/>
            <a:ext cx="7689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09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6444"/>
            <a:ext cx="8382000" cy="5943600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Patients with ULMS seen at Dana-Farber Cancer Institute and Brigham and Woman’s Hospital </a:t>
            </a:r>
            <a:r>
              <a:rPr lang="en-US" sz="2600" u="sng" dirty="0" smtClean="0">
                <a:solidFill>
                  <a:srgbClr val="000000"/>
                </a:solidFill>
                <a:latin typeface="Arial"/>
                <a:cs typeface="Arial"/>
              </a:rPr>
              <a:t>from 2007-2012 </a:t>
            </a: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were reviewed.</a:t>
            </a:r>
          </a:p>
          <a:p>
            <a:pPr marL="0" indent="0">
              <a:buNone/>
            </a:pPr>
            <a:endParaRPr lang="en-US" sz="1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Patients with </a:t>
            </a:r>
            <a:r>
              <a:rPr lang="en-US" sz="2600" u="sng" dirty="0" smtClean="0">
                <a:solidFill>
                  <a:srgbClr val="000000"/>
                </a:solidFill>
                <a:latin typeface="Arial"/>
                <a:cs typeface="Arial"/>
              </a:rPr>
              <a:t>surgically </a:t>
            </a:r>
            <a:r>
              <a:rPr lang="en-US" sz="2600" u="sng" dirty="0" err="1" smtClean="0">
                <a:solidFill>
                  <a:srgbClr val="000000"/>
                </a:solidFill>
                <a:latin typeface="Arial"/>
                <a:cs typeface="Arial"/>
              </a:rPr>
              <a:t>resectable</a:t>
            </a:r>
            <a:r>
              <a:rPr lang="en-US" sz="2600" u="sng" dirty="0" smtClean="0">
                <a:solidFill>
                  <a:srgbClr val="000000"/>
                </a:solidFill>
                <a:latin typeface="Arial"/>
                <a:cs typeface="Arial"/>
              </a:rPr>
              <a:t> disease confined to the uterus </a:t>
            </a: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at presentation and adequate follow-up were included.</a:t>
            </a:r>
          </a:p>
          <a:p>
            <a:pPr marL="0" indent="0">
              <a:buNone/>
            </a:pPr>
            <a:endParaRPr lang="en-US" sz="1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2600" b="1" dirty="0" err="1">
                <a:solidFill>
                  <a:srgbClr val="000000"/>
                </a:solidFill>
                <a:latin typeface="Arial"/>
                <a:cs typeface="Arial"/>
              </a:rPr>
              <a:t>Morcellation</a:t>
            </a:r>
            <a:r>
              <a:rPr lang="en-US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600" b="1" dirty="0" smtClean="0">
                <a:solidFill>
                  <a:srgbClr val="000000"/>
                </a:solidFill>
                <a:latin typeface="Arial"/>
                <a:cs typeface="Arial"/>
              </a:rPr>
              <a:t>cohort</a:t>
            </a: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 included </a:t>
            </a:r>
            <a:r>
              <a:rPr lang="en-US" sz="2600" dirty="0">
                <a:solidFill>
                  <a:srgbClr val="000000"/>
                </a:solidFill>
                <a:latin typeface="Arial"/>
                <a:cs typeface="Arial"/>
              </a:rPr>
              <a:t>only those cases with intra-peritoneal </a:t>
            </a:r>
            <a:r>
              <a:rPr lang="en-US" sz="2600" dirty="0" err="1">
                <a:solidFill>
                  <a:srgbClr val="000000"/>
                </a:solidFill>
                <a:latin typeface="Arial"/>
                <a:cs typeface="Arial"/>
              </a:rPr>
              <a:t>morcellation</a:t>
            </a:r>
            <a:r>
              <a:rPr lang="en-US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US" sz="2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buFont typeface="Wingdings" charset="2"/>
              <a:buChar char="Ø"/>
            </a:pP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Cases which </a:t>
            </a:r>
            <a:r>
              <a:rPr lang="en-US" sz="2200" dirty="0">
                <a:solidFill>
                  <a:srgbClr val="000000"/>
                </a:solidFill>
                <a:latin typeface="Arial"/>
                <a:cs typeface="Arial"/>
              </a:rPr>
              <a:t>underwent </a:t>
            </a:r>
            <a:r>
              <a:rPr lang="en-US" sz="2200" dirty="0" err="1" smtClean="0">
                <a:solidFill>
                  <a:srgbClr val="000000"/>
                </a:solidFill>
                <a:latin typeface="Arial"/>
                <a:cs typeface="Arial"/>
              </a:rPr>
              <a:t>morcellation</a:t>
            </a: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Arial"/>
                <a:cs typeface="Arial"/>
              </a:rPr>
              <a:t>in a bag intra-operatively were </a:t>
            </a: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excluded</a:t>
            </a:r>
          </a:p>
          <a:p>
            <a:pPr marL="0" indent="0">
              <a:buNone/>
            </a:pPr>
            <a:endParaRPr lang="en-US" sz="1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2600" b="1" dirty="0">
                <a:solidFill>
                  <a:srgbClr val="000000"/>
                </a:solidFill>
                <a:latin typeface="Arial"/>
                <a:cs typeface="Arial"/>
              </a:rPr>
              <a:t>TAH</a:t>
            </a:r>
            <a:r>
              <a:rPr lang="en-US" sz="2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600" b="1" dirty="0" smtClean="0">
                <a:solidFill>
                  <a:srgbClr val="000000"/>
                </a:solidFill>
                <a:latin typeface="Arial"/>
                <a:cs typeface="Arial"/>
              </a:rPr>
              <a:t>cohort</a:t>
            </a: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600" dirty="0">
                <a:solidFill>
                  <a:srgbClr val="000000"/>
                </a:solidFill>
                <a:latin typeface="Arial"/>
                <a:cs typeface="Arial"/>
              </a:rPr>
              <a:t>included cases who underwent complete hysterectomy without tumor </a:t>
            </a: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disruption.</a:t>
            </a:r>
            <a:endParaRPr lang="en-US" sz="26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CuadroTexto 6"/>
          <p:cNvSpPr txBox="1">
            <a:spLocks noChangeArrowheads="1"/>
          </p:cNvSpPr>
          <p:nvPr/>
        </p:nvSpPr>
        <p:spPr bwMode="auto">
          <a:xfrm>
            <a:off x="266700" y="381000"/>
            <a:ext cx="8572500" cy="50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Methods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Conector recto 6"/>
          <p:cNvCxnSpPr/>
          <p:nvPr/>
        </p:nvCxnSpPr>
        <p:spPr>
          <a:xfrm>
            <a:off x="725488" y="914400"/>
            <a:ext cx="7689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6"/>
          <p:cNvSpPr txBox="1">
            <a:spLocks noChangeArrowheads="1"/>
          </p:cNvSpPr>
          <p:nvPr/>
        </p:nvSpPr>
        <p:spPr bwMode="auto">
          <a:xfrm>
            <a:off x="266700" y="381000"/>
            <a:ext cx="8572500" cy="50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Patients characteristics (n=68)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725488" y="914400"/>
            <a:ext cx="7689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566012"/>
              </p:ext>
            </p:extLst>
          </p:nvPr>
        </p:nvGraphicFramePr>
        <p:xfrm>
          <a:off x="558200" y="1140010"/>
          <a:ext cx="8281000" cy="47193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32732"/>
                <a:gridCol w="1269903"/>
                <a:gridCol w="2316526"/>
                <a:gridCol w="1549003"/>
                <a:gridCol w="1512836"/>
              </a:tblGrid>
              <a:tr h="406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(n=68)</a:t>
                      </a:r>
                      <a:endParaRPr lang="en-US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Abdominal Hysterectomy (n=52)</a:t>
                      </a:r>
                      <a:endParaRPr lang="en-US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Morcellation</a:t>
                      </a:r>
                      <a:r>
                        <a:rPr lang="en-US" dirty="0" smtClean="0"/>
                        <a:t> (n=16)</a:t>
                      </a:r>
                      <a:endParaRPr lang="en-US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p</a:t>
                      </a:r>
                      <a:r>
                        <a:rPr lang="en-US" dirty="0" smtClean="0"/>
                        <a:t>-value</a:t>
                      </a:r>
                      <a:endParaRPr lang="en-US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 (mean)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53.5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55.3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47.8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0.0187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Size - image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9.9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10.1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9.5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0.9848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Mitosis (10hpf)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25.7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27.2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21.7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0.2131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Grade [n(%)]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(6.5)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(8.3)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(0.0)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 (17.7)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(20.8)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(7.1)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0.295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 (75.8)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 (70.8)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 (92.9)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FIGO Stage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I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 (77.1)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37 (77.1)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N.A.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II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(6.3)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(6.3)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N.A.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N.A.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III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 (16.7)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 (16.7)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N.A.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91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6"/>
          <p:cNvSpPr txBox="1">
            <a:spLocks noChangeArrowheads="1"/>
          </p:cNvSpPr>
          <p:nvPr/>
        </p:nvSpPr>
        <p:spPr bwMode="auto">
          <a:xfrm>
            <a:off x="266700" y="381000"/>
            <a:ext cx="8572500" cy="50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Patients characteristics (n=68)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725488" y="914400"/>
            <a:ext cx="7689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517339"/>
              </p:ext>
            </p:extLst>
          </p:nvPr>
        </p:nvGraphicFramePr>
        <p:xfrm>
          <a:off x="558200" y="1140010"/>
          <a:ext cx="8281000" cy="47193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32732"/>
                <a:gridCol w="1269903"/>
                <a:gridCol w="2316526"/>
                <a:gridCol w="1549003"/>
                <a:gridCol w="1512836"/>
              </a:tblGrid>
              <a:tr h="406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(n=68)</a:t>
                      </a:r>
                      <a:endParaRPr lang="en-US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Abdominal Hysterectomy (n=52)</a:t>
                      </a:r>
                      <a:endParaRPr lang="en-US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Morcellation</a:t>
                      </a:r>
                      <a:r>
                        <a:rPr lang="en-US" dirty="0" smtClean="0"/>
                        <a:t> (n=16)</a:t>
                      </a:r>
                      <a:endParaRPr lang="en-US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p</a:t>
                      </a:r>
                      <a:r>
                        <a:rPr lang="en-US" dirty="0" smtClean="0"/>
                        <a:t>-value</a:t>
                      </a:r>
                      <a:endParaRPr lang="en-US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 (mean)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53.5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55.3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47.8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0.0187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Size - image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9.9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10.1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9.5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0.9848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Mitosis (10hpf)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25.7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27.2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21.7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0.2131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Grade [n(%)]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(6.5)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(8.3)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(0.0)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 (17.7)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(20.8)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(7.1)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0.295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 (75.8)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 (70.8)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 (92.9)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FIGO Stage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I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 (77.1)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37 (77.1)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N.A.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II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(6.3)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(6.3)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N.A.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N.A.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III</a:t>
                      </a:r>
                      <a:endParaRPr lang="en-US" b="1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 (16.7)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 (16.7)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N.A.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3594095" y="1793366"/>
            <a:ext cx="5053352" cy="32424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781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6"/>
          <p:cNvSpPr txBox="1">
            <a:spLocks noChangeArrowheads="1"/>
          </p:cNvSpPr>
          <p:nvPr/>
        </p:nvSpPr>
        <p:spPr bwMode="auto">
          <a:xfrm>
            <a:off x="266700" y="381000"/>
            <a:ext cx="8572500" cy="50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Patients characteristics (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con’t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725488" y="900890"/>
            <a:ext cx="7689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630181"/>
              </p:ext>
            </p:extLst>
          </p:nvPr>
        </p:nvGraphicFramePr>
        <p:xfrm>
          <a:off x="545069" y="1145094"/>
          <a:ext cx="8281000" cy="40182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70675"/>
                <a:gridCol w="1131960"/>
                <a:gridCol w="2316526"/>
                <a:gridCol w="1549003"/>
                <a:gridCol w="1512836"/>
              </a:tblGrid>
              <a:tr h="406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(n=68)</a:t>
                      </a:r>
                      <a:endParaRPr lang="en-US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Abdominal Hysterectomy (n=52)</a:t>
                      </a:r>
                      <a:endParaRPr lang="en-US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Morcellation</a:t>
                      </a:r>
                      <a:r>
                        <a:rPr lang="en-US" dirty="0" smtClean="0"/>
                        <a:t> (n=16)</a:t>
                      </a:r>
                      <a:endParaRPr lang="en-US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p</a:t>
                      </a:r>
                      <a:r>
                        <a:rPr lang="en-US" dirty="0" smtClean="0"/>
                        <a:t>-value</a:t>
                      </a:r>
                      <a:endParaRPr lang="en-US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Oophorectomy [n(%)]</a:t>
                      </a:r>
                      <a:endParaRPr lang="en-US" b="1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no</a:t>
                      </a:r>
                      <a:endParaRPr lang="en-US" b="1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 (41.2)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 (25.0)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 (93.8)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&lt;0.001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yes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 (58.8)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 (75.0)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(6.3)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5643">
                <a:tc>
                  <a:txBody>
                    <a:bodyPr/>
                    <a:lstStyle/>
                    <a:p>
                      <a:pPr algn="r"/>
                      <a:endParaRPr lang="en-US" sz="1000" b="1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Adjuvant therapy [n</a:t>
                      </a:r>
                      <a:r>
                        <a:rPr lang="en-US" b="1" baseline="0" dirty="0" smtClean="0"/>
                        <a:t> (%)]</a:t>
                      </a:r>
                      <a:endParaRPr lang="en-US" b="1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none</a:t>
                      </a:r>
                      <a:endParaRPr lang="en-US" b="1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 (60.3)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 (55.8)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 (75.0)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chemotherapy</a:t>
                      </a:r>
                      <a:endParaRPr lang="en-US" b="1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 (27.9)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 (30.8)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(18.8)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0.703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radiotherapy</a:t>
                      </a:r>
                      <a:endParaRPr lang="en-US" b="1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(8.8)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(9.6)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(6.3)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3580964" y="2450389"/>
            <a:ext cx="5053352" cy="72953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27462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4344</TotalTime>
  <Words>2205</Words>
  <Application>Microsoft Office PowerPoint</Application>
  <PresentationFormat>On-screen Show (4:3)</PresentationFormat>
  <Paragraphs>334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Tema de Office</vt:lpstr>
      <vt:lpstr>IMPACT OF TUMOR MORCELLATION  ON THE NATURAL HISTORY OF  UTERINE LEIOMYOSARCOMA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particular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TUMOR MORCELLATION ON THE NATURAL HISTORY OF UTERINE LEIOMYOSARCOMA</dc:title>
  <dc:creator>César Serrano García</dc:creator>
  <cp:lastModifiedBy>user1</cp:lastModifiedBy>
  <cp:revision>108</cp:revision>
  <dcterms:created xsi:type="dcterms:W3CDTF">2013-10-17T01:54:45Z</dcterms:created>
  <dcterms:modified xsi:type="dcterms:W3CDTF">2013-11-01T06:18:36Z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-412218159</vt:i4>
  </property>
  <property fmtid="{D5CDD505-2E9C-101B-9397-08002B2CF9AE}" pid="3" name="_NewReviewCycle">
    <vt:lpwstr/>
  </property>
  <property fmtid="{D5CDD505-2E9C-101B-9397-08002B2CF9AE}" pid="4" name="_EmailSubject">
    <vt:lpwstr>slides for CTOS - outcomes related to uterine morcellation of LMS</vt:lpwstr>
  </property>
  <property fmtid="{D5CDD505-2E9C-101B-9397-08002B2CF9AE}" pid="5" name="_AuthorEmail">
    <vt:lpwstr>Suzanne_George@dfci.harvard.edu</vt:lpwstr>
  </property>
  <property fmtid="{D5CDD505-2E9C-101B-9397-08002B2CF9AE}" pid="6" name="_AuthorEmailDisplayName">
    <vt:lpwstr>George, Suzanne,M.D.</vt:lpwstr>
  </property>
  <property fmtid="{D5CDD505-2E9C-101B-9397-08002B2CF9AE}" pid="7" name="_PreviousAdHocReviewCycleID">
    <vt:i4>-1551739782</vt:i4>
  </property>
</Properties>
</file>